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13" r:id="rId1"/>
  </p:sldMasterIdLst>
  <p:sldIdLst>
    <p:sldId id="256" r:id="rId2"/>
    <p:sldId id="275" r:id="rId3"/>
    <p:sldId id="257" r:id="rId4"/>
    <p:sldId id="258" r:id="rId5"/>
    <p:sldId id="259" r:id="rId6"/>
    <p:sldId id="260" r:id="rId7"/>
    <p:sldId id="261" r:id="rId8"/>
    <p:sldId id="284" r:id="rId9"/>
    <p:sldId id="276" r:id="rId10"/>
    <p:sldId id="277" r:id="rId11"/>
    <p:sldId id="278" r:id="rId12"/>
    <p:sldId id="279" r:id="rId13"/>
    <p:sldId id="280" r:id="rId14"/>
    <p:sldId id="281" r:id="rId15"/>
    <p:sldId id="282" r:id="rId16"/>
    <p:sldId id="262" r:id="rId17"/>
    <p:sldId id="273" r:id="rId18"/>
    <p:sldId id="264" r:id="rId19"/>
    <p:sldId id="283" r:id="rId20"/>
    <p:sldId id="263" r:id="rId21"/>
    <p:sldId id="274" r:id="rId22"/>
    <p:sldId id="265" r:id="rId23"/>
    <p:sldId id="267" r:id="rId24"/>
    <p:sldId id="271" r:id="rId25"/>
    <p:sldId id="266" r:id="rId26"/>
    <p:sldId id="285" r:id="rId27"/>
    <p:sldId id="269" r:id="rId28"/>
    <p:sldId id="27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9" autoAdjust="0"/>
    <p:restoredTop sz="94660"/>
  </p:normalViewPr>
  <p:slideViewPr>
    <p:cSldViewPr snapToGrid="0">
      <p:cViewPr>
        <p:scale>
          <a:sx n="75" d="100"/>
          <a:sy n="75" d="100"/>
        </p:scale>
        <p:origin x="1051"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930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29625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29465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78753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12/4/2022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138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57493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23556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2722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3828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87434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12/4/2022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098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12/4/2022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9768163"/>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43F4DB-62E4-4C73-859A-B42CE5FFD1C5}"/>
              </a:ext>
            </a:extLst>
          </p:cNvPr>
          <p:cNvPicPr>
            <a:picLocks noChangeAspect="1"/>
          </p:cNvPicPr>
          <p:nvPr/>
        </p:nvPicPr>
        <p:blipFill>
          <a:blip r:embed="rId2">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61D907CC-7279-4F8C-0D9A-907AFC103C0E}"/>
              </a:ext>
            </a:extLst>
          </p:cNvPr>
          <p:cNvSpPr>
            <a:spLocks noGrp="1"/>
          </p:cNvSpPr>
          <p:nvPr>
            <p:ph type="ctrTitle"/>
          </p:nvPr>
        </p:nvSpPr>
        <p:spPr>
          <a:xfrm>
            <a:off x="1447944" y="2370083"/>
            <a:ext cx="6834207" cy="1190762"/>
          </a:xfrm>
        </p:spPr>
        <p:txBody>
          <a:bodyPr>
            <a:normAutofit fontScale="90000"/>
          </a:bodyPr>
          <a:lstStyle/>
          <a:p>
            <a:r>
              <a:rPr lang="en-US" dirty="0"/>
              <a:t>Crime Visualization</a:t>
            </a:r>
            <a:endParaRPr lang="en-CA" dirty="0"/>
          </a:p>
        </p:txBody>
      </p:sp>
      <p:sp>
        <p:nvSpPr>
          <p:cNvPr id="3" name="Subtitle 2">
            <a:extLst>
              <a:ext uri="{FF2B5EF4-FFF2-40B4-BE49-F238E27FC236}">
                <a16:creationId xmlns:a16="http://schemas.microsoft.com/office/drawing/2014/main" id="{12CE914B-A562-A60D-5386-8C2C9D015AAA}"/>
              </a:ext>
            </a:extLst>
          </p:cNvPr>
          <p:cNvSpPr>
            <a:spLocks noGrp="1"/>
          </p:cNvSpPr>
          <p:nvPr>
            <p:ph type="subTitle" idx="1"/>
          </p:nvPr>
        </p:nvSpPr>
        <p:spPr>
          <a:xfrm>
            <a:off x="1719438" y="4487917"/>
            <a:ext cx="7891272" cy="2036647"/>
          </a:xfrm>
        </p:spPr>
        <p:txBody>
          <a:bodyPr>
            <a:normAutofit fontScale="85000" lnSpcReduction="10000"/>
          </a:bodyPr>
          <a:lstStyle/>
          <a:p>
            <a:r>
              <a:rPr lang="en-US" b="1" dirty="0"/>
              <a:t>Group Number  =&gt; 002                                   Section Number  =&gt; 002</a:t>
            </a:r>
          </a:p>
          <a:p>
            <a:r>
              <a:rPr lang="en-US" sz="1600" dirty="0"/>
              <a:t>Dharmik Patel – 0813537</a:t>
            </a:r>
          </a:p>
          <a:p>
            <a:r>
              <a:rPr lang="en-US" sz="1600" dirty="0"/>
              <a:t>Arjun Patel - 0812257</a:t>
            </a:r>
          </a:p>
          <a:p>
            <a:r>
              <a:rPr lang="en-US" sz="1600" dirty="0"/>
              <a:t>Mayur Parmar - 0811597</a:t>
            </a:r>
          </a:p>
          <a:p>
            <a:r>
              <a:rPr lang="en-US" sz="1600" dirty="0"/>
              <a:t>Manav Patel - 0804383</a:t>
            </a:r>
          </a:p>
          <a:p>
            <a:r>
              <a:rPr lang="en-US" sz="1600" dirty="0"/>
              <a:t>Deep Chaudhary - 0813502</a:t>
            </a:r>
          </a:p>
        </p:txBody>
      </p:sp>
    </p:spTree>
    <p:extLst>
      <p:ext uri="{BB962C8B-B14F-4D97-AF65-F5344CB8AC3E}">
        <p14:creationId xmlns:p14="http://schemas.microsoft.com/office/powerpoint/2010/main" val="313443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CE2E-8ABD-F8AA-0D9B-80D0EAFA85E9}"/>
              </a:ext>
            </a:extLst>
          </p:cNvPr>
          <p:cNvSpPr>
            <a:spLocks noGrp="1"/>
          </p:cNvSpPr>
          <p:nvPr>
            <p:ph type="title"/>
          </p:nvPr>
        </p:nvSpPr>
        <p:spPr/>
        <p:txBody>
          <a:bodyPr>
            <a:normAutofit fontScale="90000"/>
          </a:bodyPr>
          <a:lstStyle/>
          <a:p>
            <a:br>
              <a:rPr lang="en-IN" dirty="0"/>
            </a:br>
            <a:r>
              <a:rPr lang="en-IN" dirty="0"/>
              <a:t>3.Data cleaning and data transformation</a:t>
            </a:r>
            <a:br>
              <a:rPr lang="en-IN" dirty="0"/>
            </a:br>
            <a:endParaRPr lang="en-IN" dirty="0"/>
          </a:p>
        </p:txBody>
      </p:sp>
      <p:sp>
        <p:nvSpPr>
          <p:cNvPr id="3" name="Content Placeholder 2">
            <a:extLst>
              <a:ext uri="{FF2B5EF4-FFF2-40B4-BE49-F238E27FC236}">
                <a16:creationId xmlns:a16="http://schemas.microsoft.com/office/drawing/2014/main" id="{CCD8C758-2839-3CA9-E1B1-5B36AE6A8DF7}"/>
              </a:ext>
            </a:extLst>
          </p:cNvPr>
          <p:cNvSpPr>
            <a:spLocks noGrp="1"/>
          </p:cNvSpPr>
          <p:nvPr>
            <p:ph idx="1"/>
          </p:nvPr>
        </p:nvSpPr>
        <p:spPr/>
        <p:txBody>
          <a:bodyPr/>
          <a:lstStyle/>
          <a:p>
            <a:r>
              <a:rPr lang="en-CA" dirty="0"/>
              <a:t>We don’t have any NULL values in this dataset.</a:t>
            </a:r>
          </a:p>
          <a:p>
            <a:pPr marL="0" indent="0">
              <a:buNone/>
            </a:pPr>
            <a:r>
              <a:rPr lang="en-CA" dirty="0"/>
              <a:t>   </a:t>
            </a:r>
          </a:p>
          <a:p>
            <a:endParaRPr lang="en-IN" dirty="0"/>
          </a:p>
        </p:txBody>
      </p:sp>
      <p:pic>
        <p:nvPicPr>
          <p:cNvPr id="7" name="Picture 6">
            <a:extLst>
              <a:ext uri="{FF2B5EF4-FFF2-40B4-BE49-F238E27FC236}">
                <a16:creationId xmlns:a16="http://schemas.microsoft.com/office/drawing/2014/main" id="{4178D9F1-8452-164F-4D7A-7B1A5A7A11C1}"/>
              </a:ext>
            </a:extLst>
          </p:cNvPr>
          <p:cNvPicPr>
            <a:picLocks noChangeAspect="1"/>
          </p:cNvPicPr>
          <p:nvPr/>
        </p:nvPicPr>
        <p:blipFill>
          <a:blip r:embed="rId2"/>
          <a:stretch>
            <a:fillRect/>
          </a:stretch>
        </p:blipFill>
        <p:spPr>
          <a:xfrm>
            <a:off x="722721" y="2588993"/>
            <a:ext cx="10540833" cy="4115825"/>
          </a:xfrm>
          <a:prstGeom prst="rect">
            <a:avLst/>
          </a:prstGeom>
        </p:spPr>
      </p:pic>
      <p:pic>
        <p:nvPicPr>
          <p:cNvPr id="8" name="Picture 7">
            <a:extLst>
              <a:ext uri="{FF2B5EF4-FFF2-40B4-BE49-F238E27FC236}">
                <a16:creationId xmlns:a16="http://schemas.microsoft.com/office/drawing/2014/main" id="{28496D6D-C0CF-8242-372F-FF45B58D3B60}"/>
              </a:ext>
            </a:extLst>
          </p:cNvPr>
          <p:cNvPicPr>
            <a:picLocks noChangeAspect="1"/>
          </p:cNvPicPr>
          <p:nvPr/>
        </p:nvPicPr>
        <p:blipFill>
          <a:blip r:embed="rId3">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772765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1DE59-FF9F-62E2-151F-1573D0013AC0}"/>
              </a:ext>
            </a:extLst>
          </p:cNvPr>
          <p:cNvSpPr>
            <a:spLocks noGrp="1"/>
          </p:cNvSpPr>
          <p:nvPr>
            <p:ph idx="1"/>
          </p:nvPr>
        </p:nvSpPr>
        <p:spPr>
          <a:xfrm>
            <a:off x="857839" y="348792"/>
            <a:ext cx="10270409" cy="5823408"/>
          </a:xfrm>
        </p:spPr>
        <p:txBody>
          <a:bodyPr/>
          <a:lstStyle/>
          <a:p>
            <a:r>
              <a:rPr lang="en-CA" dirty="0"/>
              <a:t>Describing Crime dataset methods :</a:t>
            </a:r>
          </a:p>
          <a:p>
            <a:pPr marL="0" indent="0">
              <a:buNone/>
            </a:pPr>
            <a:endParaRPr lang="en-IN" dirty="0"/>
          </a:p>
        </p:txBody>
      </p:sp>
      <p:pic>
        <p:nvPicPr>
          <p:cNvPr id="5" name="Picture 4">
            <a:extLst>
              <a:ext uri="{FF2B5EF4-FFF2-40B4-BE49-F238E27FC236}">
                <a16:creationId xmlns:a16="http://schemas.microsoft.com/office/drawing/2014/main" id="{CF602309-CCA9-92A4-67FD-13A3697996F3}"/>
              </a:ext>
            </a:extLst>
          </p:cNvPr>
          <p:cNvPicPr>
            <a:picLocks noChangeAspect="1"/>
          </p:cNvPicPr>
          <p:nvPr/>
        </p:nvPicPr>
        <p:blipFill>
          <a:blip r:embed="rId2"/>
          <a:stretch>
            <a:fillRect/>
          </a:stretch>
        </p:blipFill>
        <p:spPr>
          <a:xfrm>
            <a:off x="707010" y="1036949"/>
            <a:ext cx="11050153" cy="4956956"/>
          </a:xfrm>
          <a:prstGeom prst="rect">
            <a:avLst/>
          </a:prstGeom>
        </p:spPr>
      </p:pic>
      <p:pic>
        <p:nvPicPr>
          <p:cNvPr id="6" name="Picture 5">
            <a:extLst>
              <a:ext uri="{FF2B5EF4-FFF2-40B4-BE49-F238E27FC236}">
                <a16:creationId xmlns:a16="http://schemas.microsoft.com/office/drawing/2014/main" id="{3733BBDC-1DDE-5C3B-2BE7-6F6BE6C7D010}"/>
              </a:ext>
            </a:extLst>
          </p:cNvPr>
          <p:cNvPicPr>
            <a:picLocks noChangeAspect="1"/>
          </p:cNvPicPr>
          <p:nvPr/>
        </p:nvPicPr>
        <p:blipFill>
          <a:blip r:embed="rId3">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358400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22EF235-1F73-2158-4762-5558E7B201A1}"/>
              </a:ext>
            </a:extLst>
          </p:cNvPr>
          <p:cNvPicPr>
            <a:picLocks noChangeAspect="1"/>
          </p:cNvPicPr>
          <p:nvPr/>
        </p:nvPicPr>
        <p:blipFill>
          <a:blip r:embed="rId2">
            <a:alphaModFix amt="26000"/>
          </a:blip>
          <a:stretch>
            <a:fillRect/>
          </a:stretch>
        </p:blipFill>
        <p:spPr>
          <a:xfrm>
            <a:off x="0" y="-48611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5" name="Content Placeholder 4">
            <a:extLst>
              <a:ext uri="{FF2B5EF4-FFF2-40B4-BE49-F238E27FC236}">
                <a16:creationId xmlns:a16="http://schemas.microsoft.com/office/drawing/2014/main" id="{51788C3D-713B-D5C8-6C25-6048E008EAF7}"/>
              </a:ext>
            </a:extLst>
          </p:cNvPr>
          <p:cNvPicPr>
            <a:picLocks noGrp="1" noChangeAspect="1"/>
          </p:cNvPicPr>
          <p:nvPr>
            <p:ph idx="1"/>
          </p:nvPr>
        </p:nvPicPr>
        <p:blipFill>
          <a:blip r:embed="rId3"/>
          <a:stretch>
            <a:fillRect/>
          </a:stretch>
        </p:blipFill>
        <p:spPr>
          <a:xfrm>
            <a:off x="678370" y="638666"/>
            <a:ext cx="10553700" cy="1986147"/>
          </a:xfrm>
        </p:spPr>
      </p:pic>
      <p:sp>
        <p:nvSpPr>
          <p:cNvPr id="7" name="TextBox 6">
            <a:extLst>
              <a:ext uri="{FF2B5EF4-FFF2-40B4-BE49-F238E27FC236}">
                <a16:creationId xmlns:a16="http://schemas.microsoft.com/office/drawing/2014/main" id="{FB644534-2625-8515-9A2E-F1E21589242E}"/>
              </a:ext>
            </a:extLst>
          </p:cNvPr>
          <p:cNvSpPr txBox="1"/>
          <p:nvPr/>
        </p:nvSpPr>
        <p:spPr>
          <a:xfrm>
            <a:off x="678370" y="2624813"/>
            <a:ext cx="1029443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We add an address of reported crime from </a:t>
            </a:r>
            <a:r>
              <a:rPr lang="en-IN" dirty="0" err="1"/>
              <a:t>GeoDivision</a:t>
            </a:r>
            <a:r>
              <a:rPr lang="en-IN" dirty="0"/>
              <a:t>, after that, we split the address from the basis of states so that it can easily identify how many crime rates happen from the basis of states.</a:t>
            </a:r>
          </a:p>
          <a:p>
            <a:pPr marL="285750" indent="-285750">
              <a:buFont typeface="Arial" panose="020B0604020202020204" pitchFamily="34" charset="0"/>
              <a:buChar char="•"/>
            </a:pPr>
            <a:endParaRPr lang="en-IN" dirty="0"/>
          </a:p>
        </p:txBody>
      </p:sp>
      <p:pic>
        <p:nvPicPr>
          <p:cNvPr id="13" name="Picture 12">
            <a:extLst>
              <a:ext uri="{FF2B5EF4-FFF2-40B4-BE49-F238E27FC236}">
                <a16:creationId xmlns:a16="http://schemas.microsoft.com/office/drawing/2014/main" id="{76825DA1-78AF-3EA1-86A6-65E92FC8A6AC}"/>
              </a:ext>
            </a:extLst>
          </p:cNvPr>
          <p:cNvPicPr>
            <a:picLocks noChangeAspect="1"/>
          </p:cNvPicPr>
          <p:nvPr/>
        </p:nvPicPr>
        <p:blipFill>
          <a:blip r:embed="rId4"/>
          <a:stretch>
            <a:fillRect/>
          </a:stretch>
        </p:blipFill>
        <p:spPr>
          <a:xfrm>
            <a:off x="275262" y="3636606"/>
            <a:ext cx="10956808" cy="2394192"/>
          </a:xfrm>
          <a:prstGeom prst="rect">
            <a:avLst/>
          </a:prstGeom>
        </p:spPr>
      </p:pic>
    </p:spTree>
    <p:extLst>
      <p:ext uri="{BB962C8B-B14F-4D97-AF65-F5344CB8AC3E}">
        <p14:creationId xmlns:p14="http://schemas.microsoft.com/office/powerpoint/2010/main" val="369714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CEE3AF-E026-8F6F-D8E6-A6E3DAB703B5}"/>
              </a:ext>
            </a:extLst>
          </p:cNvPr>
          <p:cNvPicPr>
            <a:picLocks noChangeAspect="1"/>
          </p:cNvPicPr>
          <p:nvPr/>
        </p:nvPicPr>
        <p:blipFill>
          <a:blip r:embed="rId2">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3" name="Content Placeholder 2">
            <a:extLst>
              <a:ext uri="{FF2B5EF4-FFF2-40B4-BE49-F238E27FC236}">
                <a16:creationId xmlns:a16="http://schemas.microsoft.com/office/drawing/2014/main" id="{B5679300-E04B-F334-8F27-04F674AB8414}"/>
              </a:ext>
            </a:extLst>
          </p:cNvPr>
          <p:cNvSpPr>
            <a:spLocks noGrp="1"/>
          </p:cNvSpPr>
          <p:nvPr>
            <p:ph idx="1"/>
          </p:nvPr>
        </p:nvSpPr>
        <p:spPr>
          <a:xfrm>
            <a:off x="603315" y="254524"/>
            <a:ext cx="10524933" cy="5917676"/>
          </a:xfrm>
        </p:spPr>
        <p:txBody>
          <a:bodyPr/>
          <a:lstStyle/>
          <a:p>
            <a:r>
              <a:rPr lang="en-IN" dirty="0"/>
              <a:t>We added longitude and latitude for a Geolocation on a map which can be described the location of the crime rate reported.</a:t>
            </a:r>
          </a:p>
          <a:p>
            <a:r>
              <a:rPr lang="en-IN" dirty="0"/>
              <a:t>As shown on the info method, have zero NULL values.</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0B8BE253-8A84-900E-EEAD-D05695B723E3}"/>
              </a:ext>
            </a:extLst>
          </p:cNvPr>
          <p:cNvPicPr>
            <a:picLocks noChangeAspect="1"/>
          </p:cNvPicPr>
          <p:nvPr/>
        </p:nvPicPr>
        <p:blipFill>
          <a:blip r:embed="rId3"/>
          <a:stretch>
            <a:fillRect/>
          </a:stretch>
        </p:blipFill>
        <p:spPr>
          <a:xfrm>
            <a:off x="329937" y="1963697"/>
            <a:ext cx="9577633" cy="3538189"/>
          </a:xfrm>
          <a:prstGeom prst="rect">
            <a:avLst/>
          </a:prstGeom>
        </p:spPr>
      </p:pic>
    </p:spTree>
    <p:extLst>
      <p:ext uri="{BB962C8B-B14F-4D97-AF65-F5344CB8AC3E}">
        <p14:creationId xmlns:p14="http://schemas.microsoft.com/office/powerpoint/2010/main" val="866498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3F9945-2999-C76E-1F8C-84EDE099A00D}"/>
              </a:ext>
            </a:extLst>
          </p:cNvPr>
          <p:cNvPicPr>
            <a:picLocks noChangeAspect="1"/>
          </p:cNvPicPr>
          <p:nvPr/>
        </p:nvPicPr>
        <p:blipFill>
          <a:blip r:embed="rId2">
            <a:alphaModFix amt="26000"/>
          </a:blip>
          <a:stretch>
            <a:fillRect/>
          </a:stretch>
        </p:blipFill>
        <p:spPr>
          <a:xfrm>
            <a:off x="0" y="164149"/>
            <a:ext cx="12039600" cy="6693851"/>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15C16138-B0C2-D8CE-B00F-D2120085644A}"/>
              </a:ext>
            </a:extLst>
          </p:cNvPr>
          <p:cNvSpPr>
            <a:spLocks noGrp="1"/>
          </p:cNvSpPr>
          <p:nvPr>
            <p:ph type="title"/>
          </p:nvPr>
        </p:nvSpPr>
        <p:spPr/>
        <p:txBody>
          <a:bodyPr/>
          <a:lstStyle/>
          <a:p>
            <a:r>
              <a:rPr lang="en-IN" dirty="0"/>
              <a:t>2.1 Data transformation </a:t>
            </a:r>
          </a:p>
        </p:txBody>
      </p:sp>
      <p:sp>
        <p:nvSpPr>
          <p:cNvPr id="3" name="Content Placeholder 2">
            <a:extLst>
              <a:ext uri="{FF2B5EF4-FFF2-40B4-BE49-F238E27FC236}">
                <a16:creationId xmlns:a16="http://schemas.microsoft.com/office/drawing/2014/main" id="{9343486A-013D-831A-A80D-10EDCB7FFCDE}"/>
              </a:ext>
            </a:extLst>
          </p:cNvPr>
          <p:cNvSpPr>
            <a:spLocks noGrp="1"/>
          </p:cNvSpPr>
          <p:nvPr>
            <p:ph idx="1"/>
          </p:nvPr>
        </p:nvSpPr>
        <p:spPr/>
        <p:txBody>
          <a:bodyPr/>
          <a:lstStyle/>
          <a:p>
            <a:r>
              <a:rPr lang="en-IN" dirty="0"/>
              <a:t>Making a data frame for such a category of crime and transforming data </a:t>
            </a:r>
            <a:r>
              <a:rPr lang="en-IN" dirty="0" err="1"/>
              <a:t>Geodivision</a:t>
            </a:r>
            <a:r>
              <a:rPr lang="en-IN" dirty="0"/>
              <a:t> to the crime-reported address. it can see in data cleaning.</a:t>
            </a:r>
          </a:p>
          <a:p>
            <a:endParaRPr lang="en-IN" dirty="0"/>
          </a:p>
        </p:txBody>
      </p:sp>
      <p:pic>
        <p:nvPicPr>
          <p:cNvPr id="5" name="Picture 4">
            <a:extLst>
              <a:ext uri="{FF2B5EF4-FFF2-40B4-BE49-F238E27FC236}">
                <a16:creationId xmlns:a16="http://schemas.microsoft.com/office/drawing/2014/main" id="{1C8EA57A-C9CE-7048-6E6D-AC16FAF523A8}"/>
              </a:ext>
            </a:extLst>
          </p:cNvPr>
          <p:cNvPicPr>
            <a:picLocks noChangeAspect="1"/>
          </p:cNvPicPr>
          <p:nvPr/>
        </p:nvPicPr>
        <p:blipFill>
          <a:blip r:embed="rId3"/>
          <a:stretch>
            <a:fillRect/>
          </a:stretch>
        </p:blipFill>
        <p:spPr>
          <a:xfrm>
            <a:off x="1063752" y="3155715"/>
            <a:ext cx="4921943" cy="2082942"/>
          </a:xfrm>
          <a:prstGeom prst="rect">
            <a:avLst/>
          </a:prstGeom>
        </p:spPr>
      </p:pic>
      <p:pic>
        <p:nvPicPr>
          <p:cNvPr id="7" name="Picture 6">
            <a:extLst>
              <a:ext uri="{FF2B5EF4-FFF2-40B4-BE49-F238E27FC236}">
                <a16:creationId xmlns:a16="http://schemas.microsoft.com/office/drawing/2014/main" id="{9AA96300-D179-1A6C-71CD-BFF8075A8BDC}"/>
              </a:ext>
            </a:extLst>
          </p:cNvPr>
          <p:cNvPicPr>
            <a:picLocks noChangeAspect="1"/>
          </p:cNvPicPr>
          <p:nvPr/>
        </p:nvPicPr>
        <p:blipFill>
          <a:blip r:embed="rId4"/>
          <a:stretch>
            <a:fillRect/>
          </a:stretch>
        </p:blipFill>
        <p:spPr>
          <a:xfrm>
            <a:off x="5547360" y="2980703"/>
            <a:ext cx="4774541" cy="3713148"/>
          </a:xfrm>
          <a:prstGeom prst="rect">
            <a:avLst/>
          </a:prstGeom>
        </p:spPr>
      </p:pic>
    </p:spTree>
    <p:extLst>
      <p:ext uri="{BB962C8B-B14F-4D97-AF65-F5344CB8AC3E}">
        <p14:creationId xmlns:p14="http://schemas.microsoft.com/office/powerpoint/2010/main" val="337189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B215A7-31DD-38C4-7B4B-5BE6114112ED}"/>
              </a:ext>
            </a:extLst>
          </p:cNvPr>
          <p:cNvPicPr>
            <a:picLocks noChangeAspect="1"/>
          </p:cNvPicPr>
          <p:nvPr/>
        </p:nvPicPr>
        <p:blipFill>
          <a:blip r:embed="rId2">
            <a:alphaModFix amt="26000"/>
          </a:blip>
          <a:stretch>
            <a:fillRect/>
          </a:stretch>
        </p:blipFill>
        <p:spPr>
          <a:xfrm>
            <a:off x="0" y="-48611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FF0DEEC7-878C-D2D1-B3EE-DCA9D5E2A484}"/>
              </a:ext>
            </a:extLst>
          </p:cNvPr>
          <p:cNvSpPr>
            <a:spLocks noGrp="1"/>
          </p:cNvSpPr>
          <p:nvPr>
            <p:ph type="title"/>
          </p:nvPr>
        </p:nvSpPr>
        <p:spPr/>
        <p:txBody>
          <a:bodyPr/>
          <a:lstStyle/>
          <a:p>
            <a:r>
              <a:rPr lang="en-IN" dirty="0"/>
              <a:t>4. Data Analysis</a:t>
            </a:r>
          </a:p>
        </p:txBody>
      </p:sp>
      <p:pic>
        <p:nvPicPr>
          <p:cNvPr id="5" name="Content Placeholder 4">
            <a:extLst>
              <a:ext uri="{FF2B5EF4-FFF2-40B4-BE49-F238E27FC236}">
                <a16:creationId xmlns:a16="http://schemas.microsoft.com/office/drawing/2014/main" id="{813B5573-CB09-6E21-7C7C-A396D50EB280}"/>
              </a:ext>
            </a:extLst>
          </p:cNvPr>
          <p:cNvPicPr>
            <a:picLocks noGrp="1" noChangeAspect="1"/>
          </p:cNvPicPr>
          <p:nvPr>
            <p:ph idx="1"/>
          </p:nvPr>
        </p:nvPicPr>
        <p:blipFill>
          <a:blip r:embed="rId3"/>
          <a:stretch>
            <a:fillRect/>
          </a:stretch>
        </p:blipFill>
        <p:spPr>
          <a:xfrm>
            <a:off x="1063752" y="1762681"/>
            <a:ext cx="6248711" cy="4051300"/>
          </a:xfrm>
        </p:spPr>
      </p:pic>
      <p:sp>
        <p:nvSpPr>
          <p:cNvPr id="6" name="TextBox 5">
            <a:extLst>
              <a:ext uri="{FF2B5EF4-FFF2-40B4-BE49-F238E27FC236}">
                <a16:creationId xmlns:a16="http://schemas.microsoft.com/office/drawing/2014/main" id="{38807BB6-54E7-E0BB-2E71-518973F2AD9B}"/>
              </a:ext>
            </a:extLst>
          </p:cNvPr>
          <p:cNvSpPr txBox="1"/>
          <p:nvPr/>
        </p:nvSpPr>
        <p:spPr>
          <a:xfrm>
            <a:off x="7466029" y="1762681"/>
            <a:ext cx="4242062" cy="3416320"/>
          </a:xfrm>
          <a:prstGeom prst="rect">
            <a:avLst/>
          </a:prstGeom>
          <a:noFill/>
        </p:spPr>
        <p:txBody>
          <a:bodyPr wrap="square" rtlCol="0">
            <a:spAutoFit/>
          </a:bodyPr>
          <a:lstStyle/>
          <a:p>
            <a:endParaRPr lang="en-IN" dirty="0"/>
          </a:p>
          <a:p>
            <a:r>
              <a:rPr lang="en-IN" dirty="0"/>
              <a:t>In that bar graph,</a:t>
            </a:r>
          </a:p>
          <a:p>
            <a:endParaRPr lang="en-IN" dirty="0"/>
          </a:p>
          <a:p>
            <a:r>
              <a:rPr lang="en-IN" dirty="0"/>
              <a:t>We </a:t>
            </a:r>
            <a:r>
              <a:rPr lang="en-IN" dirty="0" err="1"/>
              <a:t>analyze</a:t>
            </a:r>
            <a:r>
              <a:rPr lang="en-IN" dirty="0"/>
              <a:t> five states state count which is explained below,</a:t>
            </a:r>
          </a:p>
          <a:p>
            <a:endParaRPr lang="en-IN" dirty="0"/>
          </a:p>
          <a:p>
            <a:r>
              <a:rPr lang="en-IN" dirty="0"/>
              <a:t>Toronto gets solved the highest amount of data which is 57.32 while north York was around 27%, Etobicoke had the 10.23%, Scarborough has the 4.21% and York has the 1.56% respectively.</a:t>
            </a:r>
          </a:p>
        </p:txBody>
      </p:sp>
    </p:spTree>
    <p:extLst>
      <p:ext uri="{BB962C8B-B14F-4D97-AF65-F5344CB8AC3E}">
        <p14:creationId xmlns:p14="http://schemas.microsoft.com/office/powerpoint/2010/main" val="1677999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6D1A-B271-3212-98D0-6D4CB26F9A1C}"/>
              </a:ext>
            </a:extLst>
          </p:cNvPr>
          <p:cNvSpPr>
            <a:spLocks noGrp="1"/>
          </p:cNvSpPr>
          <p:nvPr>
            <p:ph type="title"/>
          </p:nvPr>
        </p:nvSpPr>
        <p:spPr/>
        <p:txBody>
          <a:bodyPr/>
          <a:lstStyle/>
          <a:p>
            <a:r>
              <a:rPr lang="en-US" dirty="0"/>
              <a:t>Visualization</a:t>
            </a:r>
          </a:p>
        </p:txBody>
      </p:sp>
      <p:sp>
        <p:nvSpPr>
          <p:cNvPr id="7" name="TextBox 6">
            <a:extLst>
              <a:ext uri="{FF2B5EF4-FFF2-40B4-BE49-F238E27FC236}">
                <a16:creationId xmlns:a16="http://schemas.microsoft.com/office/drawing/2014/main" id="{4E081C54-2D05-9572-4897-9C15AF97AB29}"/>
              </a:ext>
            </a:extLst>
          </p:cNvPr>
          <p:cNvSpPr txBox="1"/>
          <p:nvPr/>
        </p:nvSpPr>
        <p:spPr>
          <a:xfrm>
            <a:off x="3352800" y="6188702"/>
            <a:ext cx="5867400" cy="369332"/>
          </a:xfrm>
          <a:prstGeom prst="rect">
            <a:avLst/>
          </a:prstGeom>
          <a:noFill/>
        </p:spPr>
        <p:txBody>
          <a:bodyPr wrap="square" rtlCol="0">
            <a:spAutoFit/>
          </a:bodyPr>
          <a:lstStyle/>
          <a:p>
            <a:r>
              <a:rPr lang="en-US" dirty="0"/>
              <a:t>Heatmap : For Correlation among all the columns</a:t>
            </a:r>
          </a:p>
        </p:txBody>
      </p:sp>
      <p:pic>
        <p:nvPicPr>
          <p:cNvPr id="4" name="Picture 3">
            <a:extLst>
              <a:ext uri="{FF2B5EF4-FFF2-40B4-BE49-F238E27FC236}">
                <a16:creationId xmlns:a16="http://schemas.microsoft.com/office/drawing/2014/main" id="{40E7A62C-F0F4-CD83-A5EB-4E1C3FE4E2D7}"/>
              </a:ext>
            </a:extLst>
          </p:cNvPr>
          <p:cNvPicPr>
            <a:picLocks noChangeAspect="1"/>
          </p:cNvPicPr>
          <p:nvPr/>
        </p:nvPicPr>
        <p:blipFill>
          <a:blip r:embed="rId2">
            <a:alphaModFix amt="26000"/>
          </a:blip>
          <a:stretch>
            <a:fillRect/>
          </a:stretch>
        </p:blipFill>
        <p:spPr>
          <a:xfrm>
            <a:off x="0" y="4476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5" name="Content Placeholder 4">
            <a:extLst>
              <a:ext uri="{FF2B5EF4-FFF2-40B4-BE49-F238E27FC236}">
                <a16:creationId xmlns:a16="http://schemas.microsoft.com/office/drawing/2014/main" id="{9C1657F1-4F1C-9A83-D4B3-B04AB401CF47}"/>
              </a:ext>
            </a:extLst>
          </p:cNvPr>
          <p:cNvPicPr>
            <a:picLocks noGrp="1" noChangeAspect="1"/>
          </p:cNvPicPr>
          <p:nvPr>
            <p:ph idx="1"/>
          </p:nvPr>
        </p:nvPicPr>
        <p:blipFill>
          <a:blip r:embed="rId3"/>
          <a:stretch>
            <a:fillRect/>
          </a:stretch>
        </p:blipFill>
        <p:spPr>
          <a:xfrm>
            <a:off x="2476194" y="2093976"/>
            <a:ext cx="6744006" cy="4051300"/>
          </a:xfrm>
        </p:spPr>
      </p:pic>
    </p:spTree>
    <p:extLst>
      <p:ext uri="{BB962C8B-B14F-4D97-AF65-F5344CB8AC3E}">
        <p14:creationId xmlns:p14="http://schemas.microsoft.com/office/powerpoint/2010/main" val="103712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6DAD54-D88C-84E2-DED3-200AADCA53F7}"/>
              </a:ext>
            </a:extLst>
          </p:cNvPr>
          <p:cNvPicPr>
            <a:picLocks noChangeAspect="1"/>
          </p:cNvPicPr>
          <p:nvPr/>
        </p:nvPicPr>
        <p:blipFill>
          <a:blip r:embed="rId2">
            <a:alphaModFix amt="26000"/>
          </a:blip>
          <a:stretch>
            <a:fillRect/>
          </a:stretch>
        </p:blipFill>
        <p:spPr>
          <a:xfrm>
            <a:off x="0" y="44764"/>
            <a:ext cx="12192000" cy="6778584"/>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3" name="Content Placeholder 2">
            <a:extLst>
              <a:ext uri="{FF2B5EF4-FFF2-40B4-BE49-F238E27FC236}">
                <a16:creationId xmlns:a16="http://schemas.microsoft.com/office/drawing/2014/main" id="{5FA9FCF2-0BCB-D2CD-B63E-6840E31EA46C}"/>
              </a:ext>
            </a:extLst>
          </p:cNvPr>
          <p:cNvSpPr>
            <a:spLocks noGrp="1"/>
          </p:cNvSpPr>
          <p:nvPr>
            <p:ph idx="1"/>
          </p:nvPr>
        </p:nvSpPr>
        <p:spPr>
          <a:xfrm>
            <a:off x="689317" y="2391508"/>
            <a:ext cx="10438931" cy="3780692"/>
          </a:xfrm>
        </p:spPr>
        <p:txBody>
          <a:bodyPr/>
          <a:lstStyle/>
          <a:p>
            <a:r>
              <a:rPr lang="en-US" dirty="0"/>
              <a:t>Importantly, Crime count and clear count are the highly corelated by this mean most of the crime rate clear by the Canada police.</a:t>
            </a:r>
          </a:p>
          <a:p>
            <a:r>
              <a:rPr lang="en-US" dirty="0"/>
              <a:t>And other category like reported year and crime count, clear crime count and  other categories not highly corelated.</a:t>
            </a:r>
          </a:p>
          <a:p>
            <a:endParaRPr lang="en-US" dirty="0"/>
          </a:p>
        </p:txBody>
      </p:sp>
      <p:sp>
        <p:nvSpPr>
          <p:cNvPr id="6" name="Title 1">
            <a:extLst>
              <a:ext uri="{FF2B5EF4-FFF2-40B4-BE49-F238E27FC236}">
                <a16:creationId xmlns:a16="http://schemas.microsoft.com/office/drawing/2014/main" id="{76D48F65-6D51-5FD7-7388-65A40A060474}"/>
              </a:ext>
            </a:extLst>
          </p:cNvPr>
          <p:cNvSpPr>
            <a:spLocks noGrp="1"/>
          </p:cNvSpPr>
          <p:nvPr>
            <p:ph type="title"/>
          </p:nvPr>
        </p:nvSpPr>
        <p:spPr>
          <a:xfrm>
            <a:off x="1069848" y="484632"/>
            <a:ext cx="10058400" cy="1609344"/>
          </a:xfrm>
        </p:spPr>
        <p:txBody>
          <a:bodyPr/>
          <a:lstStyle/>
          <a:p>
            <a:r>
              <a:rPr lang="en-US" dirty="0"/>
              <a:t>Visualization Description</a:t>
            </a:r>
          </a:p>
        </p:txBody>
      </p:sp>
    </p:spTree>
    <p:extLst>
      <p:ext uri="{BB962C8B-B14F-4D97-AF65-F5344CB8AC3E}">
        <p14:creationId xmlns:p14="http://schemas.microsoft.com/office/powerpoint/2010/main" val="57911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081C54-2D05-9572-4897-9C15AF97AB29}"/>
              </a:ext>
            </a:extLst>
          </p:cNvPr>
          <p:cNvSpPr txBox="1"/>
          <p:nvPr/>
        </p:nvSpPr>
        <p:spPr>
          <a:xfrm>
            <a:off x="4981903" y="6172200"/>
            <a:ext cx="4564116" cy="646331"/>
          </a:xfrm>
          <a:prstGeom prst="rect">
            <a:avLst/>
          </a:prstGeom>
          <a:noFill/>
        </p:spPr>
        <p:txBody>
          <a:bodyPr wrap="square" rtlCol="0">
            <a:spAutoFit/>
          </a:bodyPr>
          <a:lstStyle/>
          <a:p>
            <a:r>
              <a:rPr lang="en-US" dirty="0"/>
              <a:t>Reported Year with count</a:t>
            </a:r>
          </a:p>
          <a:p>
            <a:endParaRPr lang="en-US" dirty="0"/>
          </a:p>
        </p:txBody>
      </p:sp>
      <p:pic>
        <p:nvPicPr>
          <p:cNvPr id="2" name="Picture 1">
            <a:extLst>
              <a:ext uri="{FF2B5EF4-FFF2-40B4-BE49-F238E27FC236}">
                <a16:creationId xmlns:a16="http://schemas.microsoft.com/office/drawing/2014/main" id="{0BC4C590-1FEC-AB3C-3C43-396689049048}"/>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8" name="Content Placeholder 7">
            <a:extLst>
              <a:ext uri="{FF2B5EF4-FFF2-40B4-BE49-F238E27FC236}">
                <a16:creationId xmlns:a16="http://schemas.microsoft.com/office/drawing/2014/main" id="{83B3FD36-2F5A-794A-429E-A729909A76B6}"/>
              </a:ext>
            </a:extLst>
          </p:cNvPr>
          <p:cNvPicPr>
            <a:picLocks noGrp="1" noChangeAspect="1"/>
          </p:cNvPicPr>
          <p:nvPr>
            <p:ph idx="1"/>
          </p:nvPr>
        </p:nvPicPr>
        <p:blipFill>
          <a:blip r:embed="rId3"/>
          <a:stretch>
            <a:fillRect/>
          </a:stretch>
        </p:blipFill>
        <p:spPr>
          <a:xfrm>
            <a:off x="2822388" y="2120900"/>
            <a:ext cx="6553573" cy="4051300"/>
          </a:xfrm>
        </p:spPr>
      </p:pic>
      <p:sp>
        <p:nvSpPr>
          <p:cNvPr id="3" name="TextBox 2">
            <a:extLst>
              <a:ext uri="{FF2B5EF4-FFF2-40B4-BE49-F238E27FC236}">
                <a16:creationId xmlns:a16="http://schemas.microsoft.com/office/drawing/2014/main" id="{0FF6D332-8E7F-DB09-D6CD-59F3354CE31F}"/>
              </a:ext>
            </a:extLst>
          </p:cNvPr>
          <p:cNvSpPr txBox="1"/>
          <p:nvPr/>
        </p:nvSpPr>
        <p:spPr>
          <a:xfrm>
            <a:off x="225083" y="281354"/>
            <a:ext cx="11549575" cy="646331"/>
          </a:xfrm>
          <a:prstGeom prst="rect">
            <a:avLst/>
          </a:prstGeom>
          <a:noFill/>
        </p:spPr>
        <p:txBody>
          <a:bodyPr wrap="square" rtlCol="0">
            <a:spAutoFit/>
          </a:bodyPr>
          <a:lstStyle/>
          <a:p>
            <a:r>
              <a:rPr lang="en-US" dirty="0"/>
              <a:t>In all over crime rate, year 2019 committed highest crime and 2014 committed lowest crime rate which can be analyzed by below graph. </a:t>
            </a:r>
          </a:p>
        </p:txBody>
      </p:sp>
    </p:spTree>
    <p:extLst>
      <p:ext uri="{BB962C8B-B14F-4D97-AF65-F5344CB8AC3E}">
        <p14:creationId xmlns:p14="http://schemas.microsoft.com/office/powerpoint/2010/main" val="2550827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85F290-E10B-E39D-1B00-90F97D8A9FD5}"/>
              </a:ext>
            </a:extLst>
          </p:cNvPr>
          <p:cNvPicPr>
            <a:picLocks noChangeAspect="1"/>
          </p:cNvPicPr>
          <p:nvPr/>
        </p:nvPicPr>
        <p:blipFill>
          <a:blip r:embed="rId2">
            <a:alphaModFix amt="26000"/>
          </a:blip>
          <a:stretch>
            <a:fillRect/>
          </a:stretch>
        </p:blipFill>
        <p:spPr>
          <a:xfrm>
            <a:off x="0" y="-14067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6" name="TextBox 5">
            <a:extLst>
              <a:ext uri="{FF2B5EF4-FFF2-40B4-BE49-F238E27FC236}">
                <a16:creationId xmlns:a16="http://schemas.microsoft.com/office/drawing/2014/main" id="{EA4A3BB7-1948-A513-3986-C49B66B8BCE4}"/>
              </a:ext>
            </a:extLst>
          </p:cNvPr>
          <p:cNvSpPr txBox="1"/>
          <p:nvPr/>
        </p:nvSpPr>
        <p:spPr>
          <a:xfrm>
            <a:off x="679287" y="5132894"/>
            <a:ext cx="10614024" cy="646331"/>
          </a:xfrm>
          <a:prstGeom prst="rect">
            <a:avLst/>
          </a:prstGeom>
          <a:noFill/>
        </p:spPr>
        <p:txBody>
          <a:bodyPr wrap="square" rtlCol="0">
            <a:spAutoFit/>
          </a:bodyPr>
          <a:lstStyle/>
          <a:p>
            <a:r>
              <a:rPr lang="en-IN" dirty="0"/>
              <a:t>In the above graph, crime count shows in different states, in that Toronto has the highest, 37.3% and York has the lowest 6.2%.</a:t>
            </a:r>
          </a:p>
        </p:txBody>
      </p:sp>
      <p:pic>
        <p:nvPicPr>
          <p:cNvPr id="9" name="Picture 8">
            <a:extLst>
              <a:ext uri="{FF2B5EF4-FFF2-40B4-BE49-F238E27FC236}">
                <a16:creationId xmlns:a16="http://schemas.microsoft.com/office/drawing/2014/main" id="{3BC7587B-47C5-7F84-4DE0-E16A40DE36B2}"/>
              </a:ext>
            </a:extLst>
          </p:cNvPr>
          <p:cNvPicPr>
            <a:picLocks noChangeAspect="1"/>
          </p:cNvPicPr>
          <p:nvPr/>
        </p:nvPicPr>
        <p:blipFill>
          <a:blip r:embed="rId3"/>
          <a:stretch>
            <a:fillRect/>
          </a:stretch>
        </p:blipFill>
        <p:spPr>
          <a:xfrm>
            <a:off x="558801" y="457200"/>
            <a:ext cx="7670800" cy="3482020"/>
          </a:xfrm>
          <a:prstGeom prst="rect">
            <a:avLst/>
          </a:prstGeom>
        </p:spPr>
      </p:pic>
    </p:spTree>
    <p:extLst>
      <p:ext uri="{BB962C8B-B14F-4D97-AF65-F5344CB8AC3E}">
        <p14:creationId xmlns:p14="http://schemas.microsoft.com/office/powerpoint/2010/main" val="118741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86A2-C576-8F1D-58B3-AD7895D59DBA}"/>
              </a:ext>
            </a:extLst>
          </p:cNvPr>
          <p:cNvSpPr>
            <a:spLocks noGrp="1"/>
          </p:cNvSpPr>
          <p:nvPr>
            <p:ph type="title"/>
          </p:nvPr>
        </p:nvSpPr>
        <p:spPr/>
        <p:txBody>
          <a:bodyPr/>
          <a:lstStyle/>
          <a:p>
            <a:r>
              <a:rPr lang="en-IN" dirty="0"/>
              <a:t>DAB103 CRIME DATA ANALYSIS</a:t>
            </a:r>
          </a:p>
        </p:txBody>
      </p:sp>
      <p:sp>
        <p:nvSpPr>
          <p:cNvPr id="3" name="Content Placeholder 2">
            <a:extLst>
              <a:ext uri="{FF2B5EF4-FFF2-40B4-BE49-F238E27FC236}">
                <a16:creationId xmlns:a16="http://schemas.microsoft.com/office/drawing/2014/main" id="{FD1A6FC2-DA4B-7D29-84A6-F27AC01B11E5}"/>
              </a:ext>
            </a:extLst>
          </p:cNvPr>
          <p:cNvSpPr>
            <a:spLocks noGrp="1"/>
          </p:cNvSpPr>
          <p:nvPr>
            <p:ph idx="1"/>
          </p:nvPr>
        </p:nvSpPr>
        <p:spPr/>
        <p:txBody>
          <a:bodyPr/>
          <a:lstStyle/>
          <a:p>
            <a:pPr marL="457200" indent="-457200">
              <a:buFont typeface="+mj-lt"/>
              <a:buAutoNum type="arabicPeriod"/>
            </a:pPr>
            <a:r>
              <a:rPr lang="en-IN" dirty="0"/>
              <a:t>Introduction of the dataset</a:t>
            </a:r>
          </a:p>
          <a:p>
            <a:pPr marL="457200" indent="-457200">
              <a:buFont typeface="+mj-lt"/>
              <a:buAutoNum type="arabicPeriod"/>
            </a:pPr>
            <a:r>
              <a:rPr lang="en-IN" dirty="0"/>
              <a:t>Outliers</a:t>
            </a:r>
          </a:p>
          <a:p>
            <a:pPr marL="457200" indent="-457200">
              <a:buFont typeface="+mj-lt"/>
              <a:buAutoNum type="arabicPeriod"/>
            </a:pPr>
            <a:r>
              <a:rPr lang="en-IN" dirty="0"/>
              <a:t>Data cleaning and data transformation</a:t>
            </a:r>
          </a:p>
          <a:p>
            <a:pPr marL="457200" indent="-457200">
              <a:buFont typeface="+mj-lt"/>
              <a:buAutoNum type="arabicPeriod"/>
            </a:pPr>
            <a:r>
              <a:rPr lang="en-IN" dirty="0"/>
              <a:t>Data analysis</a:t>
            </a:r>
          </a:p>
          <a:p>
            <a:pPr marL="457200" indent="-457200">
              <a:buFont typeface="+mj-lt"/>
              <a:buAutoNum type="arabicPeriod"/>
            </a:pPr>
            <a:r>
              <a:rPr lang="en-IN" dirty="0"/>
              <a:t>Conclusion</a:t>
            </a:r>
          </a:p>
        </p:txBody>
      </p:sp>
      <p:pic>
        <p:nvPicPr>
          <p:cNvPr id="4" name="Picture 3">
            <a:extLst>
              <a:ext uri="{FF2B5EF4-FFF2-40B4-BE49-F238E27FC236}">
                <a16:creationId xmlns:a16="http://schemas.microsoft.com/office/drawing/2014/main" id="{B43D7CB3-D39A-3504-3DA6-06CB2BA467A1}"/>
              </a:ext>
            </a:extLst>
          </p:cNvPr>
          <p:cNvPicPr>
            <a:picLocks noChangeAspect="1"/>
          </p:cNvPicPr>
          <p:nvPr/>
        </p:nvPicPr>
        <p:blipFill>
          <a:blip r:embed="rId2"/>
          <a:stretch>
            <a:fillRect/>
          </a:stretch>
        </p:blipFill>
        <p:spPr>
          <a:xfrm>
            <a:off x="0" y="46441"/>
            <a:ext cx="12192000" cy="6826078"/>
          </a:xfrm>
          <a:prstGeom prst="rect">
            <a:avLst/>
          </a:prstGeom>
        </p:spPr>
      </p:pic>
    </p:spTree>
    <p:extLst>
      <p:ext uri="{BB962C8B-B14F-4D97-AF65-F5344CB8AC3E}">
        <p14:creationId xmlns:p14="http://schemas.microsoft.com/office/powerpoint/2010/main" val="18456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081C54-2D05-9572-4897-9C15AF97AB29}"/>
              </a:ext>
            </a:extLst>
          </p:cNvPr>
          <p:cNvSpPr txBox="1"/>
          <p:nvPr/>
        </p:nvSpPr>
        <p:spPr>
          <a:xfrm>
            <a:off x="4120055" y="6081707"/>
            <a:ext cx="5867400" cy="369332"/>
          </a:xfrm>
          <a:prstGeom prst="rect">
            <a:avLst/>
          </a:prstGeom>
          <a:noFill/>
        </p:spPr>
        <p:txBody>
          <a:bodyPr wrap="square" rtlCol="0">
            <a:spAutoFit/>
          </a:bodyPr>
          <a:lstStyle/>
          <a:p>
            <a:r>
              <a:rPr lang="en-US" dirty="0"/>
              <a:t>Category wise Crime rate </a:t>
            </a:r>
          </a:p>
        </p:txBody>
      </p:sp>
      <p:pic>
        <p:nvPicPr>
          <p:cNvPr id="2" name="Picture 1">
            <a:extLst>
              <a:ext uri="{FF2B5EF4-FFF2-40B4-BE49-F238E27FC236}">
                <a16:creationId xmlns:a16="http://schemas.microsoft.com/office/drawing/2014/main" id="{CC2A522C-EC99-5BC4-C7E8-E8D0BE0CE843}"/>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4" name="Picture 3">
            <a:extLst>
              <a:ext uri="{FF2B5EF4-FFF2-40B4-BE49-F238E27FC236}">
                <a16:creationId xmlns:a16="http://schemas.microsoft.com/office/drawing/2014/main" id="{0C071065-6321-36A0-44D9-FA8266DB7C3B}"/>
              </a:ext>
            </a:extLst>
          </p:cNvPr>
          <p:cNvPicPr>
            <a:picLocks noChangeAspect="1"/>
          </p:cNvPicPr>
          <p:nvPr/>
        </p:nvPicPr>
        <p:blipFill>
          <a:blip r:embed="rId3"/>
          <a:stretch>
            <a:fillRect/>
          </a:stretch>
        </p:blipFill>
        <p:spPr>
          <a:xfrm>
            <a:off x="1701800" y="965200"/>
            <a:ext cx="8661400" cy="4705451"/>
          </a:xfrm>
          <a:prstGeom prst="rect">
            <a:avLst/>
          </a:prstGeom>
        </p:spPr>
      </p:pic>
    </p:spTree>
    <p:extLst>
      <p:ext uri="{BB962C8B-B14F-4D97-AF65-F5344CB8AC3E}">
        <p14:creationId xmlns:p14="http://schemas.microsoft.com/office/powerpoint/2010/main" val="2081511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DB489-3CC1-3D1E-3BF9-1BC4FAB6C8AE}"/>
              </a:ext>
            </a:extLst>
          </p:cNvPr>
          <p:cNvSpPr>
            <a:spLocks noGrp="1"/>
          </p:cNvSpPr>
          <p:nvPr>
            <p:ph type="title"/>
          </p:nvPr>
        </p:nvSpPr>
        <p:spPr/>
        <p:txBody>
          <a:bodyPr/>
          <a:lstStyle/>
          <a:p>
            <a:r>
              <a:rPr lang="en-US" dirty="0"/>
              <a:t>Visualization Description</a:t>
            </a:r>
          </a:p>
        </p:txBody>
      </p:sp>
      <p:sp>
        <p:nvSpPr>
          <p:cNvPr id="3" name="Content Placeholder 2">
            <a:extLst>
              <a:ext uri="{FF2B5EF4-FFF2-40B4-BE49-F238E27FC236}">
                <a16:creationId xmlns:a16="http://schemas.microsoft.com/office/drawing/2014/main" id="{6CAE030D-8030-77A3-063F-9C6378503F5B}"/>
              </a:ext>
            </a:extLst>
          </p:cNvPr>
          <p:cNvSpPr>
            <a:spLocks noGrp="1"/>
          </p:cNvSpPr>
          <p:nvPr>
            <p:ph idx="1"/>
          </p:nvPr>
        </p:nvSpPr>
        <p:spPr/>
        <p:txBody>
          <a:bodyPr/>
          <a:lstStyle/>
          <a:p>
            <a:r>
              <a:rPr lang="en-US" dirty="0"/>
              <a:t>In a crime visualization, crime against property is highest compared to other categories in crime rate. </a:t>
            </a:r>
          </a:p>
          <a:p>
            <a:r>
              <a:rPr lang="en-US" dirty="0"/>
              <a:t>Crime against the person covered 30% in all over the crime rate.</a:t>
            </a:r>
          </a:p>
        </p:txBody>
      </p:sp>
      <p:pic>
        <p:nvPicPr>
          <p:cNvPr id="4" name="Picture 3">
            <a:extLst>
              <a:ext uri="{FF2B5EF4-FFF2-40B4-BE49-F238E27FC236}">
                <a16:creationId xmlns:a16="http://schemas.microsoft.com/office/drawing/2014/main" id="{9D15CA6E-9B37-FAF0-89D2-1603A645F307}"/>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3681729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C78A5-A7FD-CB0B-010E-5375C63FD434}"/>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4" name="Picture 3">
            <a:extLst>
              <a:ext uri="{FF2B5EF4-FFF2-40B4-BE49-F238E27FC236}">
                <a16:creationId xmlns:a16="http://schemas.microsoft.com/office/drawing/2014/main" id="{298441E9-5C4C-A8EF-8B06-85627CD189F6}"/>
              </a:ext>
            </a:extLst>
          </p:cNvPr>
          <p:cNvPicPr>
            <a:picLocks noChangeAspect="1"/>
          </p:cNvPicPr>
          <p:nvPr/>
        </p:nvPicPr>
        <p:blipFill>
          <a:blip r:embed="rId3"/>
          <a:stretch>
            <a:fillRect/>
          </a:stretch>
        </p:blipFill>
        <p:spPr>
          <a:xfrm>
            <a:off x="188150" y="1651000"/>
            <a:ext cx="5867401" cy="4038600"/>
          </a:xfrm>
          <a:prstGeom prst="rect">
            <a:avLst/>
          </a:prstGeom>
        </p:spPr>
      </p:pic>
      <p:sp>
        <p:nvSpPr>
          <p:cNvPr id="7" name="TextBox 6">
            <a:extLst>
              <a:ext uri="{FF2B5EF4-FFF2-40B4-BE49-F238E27FC236}">
                <a16:creationId xmlns:a16="http://schemas.microsoft.com/office/drawing/2014/main" id="{4E081C54-2D05-9572-4897-9C15AF97AB29}"/>
              </a:ext>
            </a:extLst>
          </p:cNvPr>
          <p:cNvSpPr txBox="1"/>
          <p:nvPr/>
        </p:nvSpPr>
        <p:spPr>
          <a:xfrm>
            <a:off x="3352800" y="6188702"/>
            <a:ext cx="5867400" cy="369332"/>
          </a:xfrm>
          <a:prstGeom prst="rect">
            <a:avLst/>
          </a:prstGeom>
          <a:noFill/>
        </p:spPr>
        <p:txBody>
          <a:bodyPr wrap="square" rtlCol="0">
            <a:spAutoFit/>
          </a:bodyPr>
          <a:lstStyle/>
          <a:p>
            <a:r>
              <a:rPr lang="en-US" dirty="0"/>
              <a:t>Crime cleared count with year and area wise</a:t>
            </a:r>
          </a:p>
        </p:txBody>
      </p:sp>
      <p:pic>
        <p:nvPicPr>
          <p:cNvPr id="10" name="Picture 9">
            <a:extLst>
              <a:ext uri="{FF2B5EF4-FFF2-40B4-BE49-F238E27FC236}">
                <a16:creationId xmlns:a16="http://schemas.microsoft.com/office/drawing/2014/main" id="{CFB7C09C-6C69-7968-DA25-94FB23988EB0}"/>
              </a:ext>
            </a:extLst>
          </p:cNvPr>
          <p:cNvPicPr>
            <a:picLocks noChangeAspect="1"/>
          </p:cNvPicPr>
          <p:nvPr/>
        </p:nvPicPr>
        <p:blipFill>
          <a:blip r:embed="rId4"/>
          <a:stretch>
            <a:fillRect/>
          </a:stretch>
        </p:blipFill>
        <p:spPr>
          <a:xfrm>
            <a:off x="6055550" y="1651000"/>
            <a:ext cx="5867400" cy="3835400"/>
          </a:xfrm>
          <a:prstGeom prst="rect">
            <a:avLst/>
          </a:prstGeom>
        </p:spPr>
      </p:pic>
      <p:sp>
        <p:nvSpPr>
          <p:cNvPr id="3" name="TextBox 2">
            <a:extLst>
              <a:ext uri="{FF2B5EF4-FFF2-40B4-BE49-F238E27FC236}">
                <a16:creationId xmlns:a16="http://schemas.microsoft.com/office/drawing/2014/main" id="{EC9ACA09-9EA3-E051-D848-B7EBB2256F1C}"/>
              </a:ext>
            </a:extLst>
          </p:cNvPr>
          <p:cNvSpPr txBox="1"/>
          <p:nvPr/>
        </p:nvSpPr>
        <p:spPr>
          <a:xfrm>
            <a:off x="520504" y="478302"/>
            <a:ext cx="11402445" cy="923330"/>
          </a:xfrm>
          <a:prstGeom prst="rect">
            <a:avLst/>
          </a:prstGeom>
          <a:noFill/>
        </p:spPr>
        <p:txBody>
          <a:bodyPr wrap="square" rtlCol="0">
            <a:spAutoFit/>
          </a:bodyPr>
          <a:lstStyle/>
          <a:p>
            <a:r>
              <a:rPr lang="en-US" dirty="0"/>
              <a:t>Etobicoke commuted highest clear crime count compared to other and Toronto is the second one which contains highest clear crime count.</a:t>
            </a:r>
          </a:p>
          <a:p>
            <a:r>
              <a:rPr lang="en-US" dirty="0"/>
              <a:t>In the year of 2019 has the highest clear crime by the police.</a:t>
            </a:r>
          </a:p>
        </p:txBody>
      </p:sp>
    </p:spTree>
    <p:extLst>
      <p:ext uri="{BB962C8B-B14F-4D97-AF65-F5344CB8AC3E}">
        <p14:creationId xmlns:p14="http://schemas.microsoft.com/office/powerpoint/2010/main" val="108576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C75C4-022B-D140-DE00-B390C7E6738F}"/>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6" name="Content Placeholder 5">
            <a:extLst>
              <a:ext uri="{FF2B5EF4-FFF2-40B4-BE49-F238E27FC236}">
                <a16:creationId xmlns:a16="http://schemas.microsoft.com/office/drawing/2014/main" id="{5D562A18-0BFA-7CF0-1B1B-476353F6371B}"/>
              </a:ext>
            </a:extLst>
          </p:cNvPr>
          <p:cNvPicPr>
            <a:picLocks noGrp="1" noChangeAspect="1"/>
          </p:cNvPicPr>
          <p:nvPr>
            <p:ph idx="1"/>
          </p:nvPr>
        </p:nvPicPr>
        <p:blipFill>
          <a:blip r:embed="rId3"/>
          <a:stretch>
            <a:fillRect/>
          </a:stretch>
        </p:blipFill>
        <p:spPr>
          <a:xfrm>
            <a:off x="941387" y="378058"/>
            <a:ext cx="10309225" cy="5732552"/>
          </a:xfrm>
        </p:spPr>
      </p:pic>
      <p:sp>
        <p:nvSpPr>
          <p:cNvPr id="14" name="TextBox 13">
            <a:extLst>
              <a:ext uri="{FF2B5EF4-FFF2-40B4-BE49-F238E27FC236}">
                <a16:creationId xmlns:a16="http://schemas.microsoft.com/office/drawing/2014/main" id="{EC63D178-00C8-2A81-0694-BF22432488FB}"/>
              </a:ext>
            </a:extLst>
          </p:cNvPr>
          <p:cNvSpPr txBox="1"/>
          <p:nvPr/>
        </p:nvSpPr>
        <p:spPr>
          <a:xfrm>
            <a:off x="3005958" y="6110610"/>
            <a:ext cx="6180083" cy="369332"/>
          </a:xfrm>
          <a:prstGeom prst="rect">
            <a:avLst/>
          </a:prstGeom>
          <a:noFill/>
        </p:spPr>
        <p:txBody>
          <a:bodyPr wrap="square" rtlCol="0">
            <a:spAutoFit/>
          </a:bodyPr>
          <a:lstStyle/>
          <a:p>
            <a:r>
              <a:rPr lang="en-US" dirty="0"/>
              <a:t>Subtype of crime and its count with two different charts.</a:t>
            </a:r>
          </a:p>
        </p:txBody>
      </p:sp>
    </p:spTree>
    <p:extLst>
      <p:ext uri="{BB962C8B-B14F-4D97-AF65-F5344CB8AC3E}">
        <p14:creationId xmlns:p14="http://schemas.microsoft.com/office/powerpoint/2010/main" val="44248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4AA8C7-1A84-A336-AE59-6AE904E93E83}"/>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4" name="Content Placeholder 3">
            <a:extLst>
              <a:ext uri="{FF2B5EF4-FFF2-40B4-BE49-F238E27FC236}">
                <a16:creationId xmlns:a16="http://schemas.microsoft.com/office/drawing/2014/main" id="{F4C9765A-CE2A-03CC-EF52-5DFEA4645528}"/>
              </a:ext>
            </a:extLst>
          </p:cNvPr>
          <p:cNvPicPr>
            <a:picLocks noGrp="1" noChangeAspect="1"/>
          </p:cNvPicPr>
          <p:nvPr>
            <p:ph idx="1"/>
          </p:nvPr>
        </p:nvPicPr>
        <p:blipFill>
          <a:blip r:embed="rId3"/>
          <a:stretch>
            <a:fillRect/>
          </a:stretch>
        </p:blipFill>
        <p:spPr>
          <a:xfrm>
            <a:off x="647114" y="337702"/>
            <a:ext cx="10972801" cy="6182595"/>
          </a:xfrm>
          <a:prstGeom prst="rect">
            <a:avLst/>
          </a:prstGeom>
        </p:spPr>
      </p:pic>
    </p:spTree>
    <p:extLst>
      <p:ext uri="{BB962C8B-B14F-4D97-AF65-F5344CB8AC3E}">
        <p14:creationId xmlns:p14="http://schemas.microsoft.com/office/powerpoint/2010/main" val="73897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BF357B-D4E5-AFCD-002C-6E34A9764881}"/>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pic>
        <p:nvPicPr>
          <p:cNvPr id="4" name="Picture 3">
            <a:extLst>
              <a:ext uri="{FF2B5EF4-FFF2-40B4-BE49-F238E27FC236}">
                <a16:creationId xmlns:a16="http://schemas.microsoft.com/office/drawing/2014/main" id="{25793791-45EE-3AF6-8526-1CB2CF686118}"/>
              </a:ext>
            </a:extLst>
          </p:cNvPr>
          <p:cNvPicPr>
            <a:picLocks noChangeAspect="1"/>
          </p:cNvPicPr>
          <p:nvPr/>
        </p:nvPicPr>
        <p:blipFill>
          <a:blip r:embed="rId3"/>
          <a:stretch>
            <a:fillRect/>
          </a:stretch>
        </p:blipFill>
        <p:spPr>
          <a:xfrm>
            <a:off x="2330667" y="1747470"/>
            <a:ext cx="7772400" cy="4166070"/>
          </a:xfrm>
          <a:prstGeom prst="rect">
            <a:avLst/>
          </a:prstGeom>
        </p:spPr>
      </p:pic>
      <p:sp>
        <p:nvSpPr>
          <p:cNvPr id="9" name="TextBox 8">
            <a:extLst>
              <a:ext uri="{FF2B5EF4-FFF2-40B4-BE49-F238E27FC236}">
                <a16:creationId xmlns:a16="http://schemas.microsoft.com/office/drawing/2014/main" id="{BE3161F1-1EE1-D770-A0DB-ED6145A07F0D}"/>
              </a:ext>
            </a:extLst>
          </p:cNvPr>
          <p:cNvSpPr txBox="1"/>
          <p:nvPr/>
        </p:nvSpPr>
        <p:spPr>
          <a:xfrm>
            <a:off x="2722180" y="6004036"/>
            <a:ext cx="7380887" cy="369332"/>
          </a:xfrm>
          <a:prstGeom prst="rect">
            <a:avLst/>
          </a:prstGeom>
          <a:noFill/>
        </p:spPr>
        <p:txBody>
          <a:bodyPr wrap="square" rtlCol="0">
            <a:spAutoFit/>
          </a:bodyPr>
          <a:lstStyle/>
          <a:p>
            <a:r>
              <a:rPr lang="en-US" dirty="0"/>
              <a:t>Live Location and its reported Police station crime count using map.</a:t>
            </a:r>
          </a:p>
        </p:txBody>
      </p:sp>
      <p:sp>
        <p:nvSpPr>
          <p:cNvPr id="5" name="TextBox 4">
            <a:extLst>
              <a:ext uri="{FF2B5EF4-FFF2-40B4-BE49-F238E27FC236}">
                <a16:creationId xmlns:a16="http://schemas.microsoft.com/office/drawing/2014/main" id="{E6D59896-1F4C-2543-3E60-FB67A33BF264}"/>
              </a:ext>
            </a:extLst>
          </p:cNvPr>
          <p:cNvSpPr txBox="1"/>
          <p:nvPr/>
        </p:nvSpPr>
        <p:spPr>
          <a:xfrm>
            <a:off x="436098" y="211015"/>
            <a:ext cx="11324493" cy="369332"/>
          </a:xfrm>
          <a:prstGeom prst="rect">
            <a:avLst/>
          </a:prstGeom>
          <a:noFill/>
        </p:spPr>
        <p:txBody>
          <a:bodyPr wrap="square" rtlCol="0">
            <a:spAutoFit/>
          </a:bodyPr>
          <a:lstStyle/>
          <a:p>
            <a:r>
              <a:rPr lang="en-US" dirty="0"/>
              <a:t>In below map, we can see the locations of the police stations that contains number of reported crime.</a:t>
            </a:r>
          </a:p>
        </p:txBody>
      </p:sp>
    </p:spTree>
    <p:extLst>
      <p:ext uri="{BB962C8B-B14F-4D97-AF65-F5344CB8AC3E}">
        <p14:creationId xmlns:p14="http://schemas.microsoft.com/office/powerpoint/2010/main" val="691242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DE608A-A880-AB0E-B829-7C87E2A8D346}"/>
              </a:ext>
            </a:extLst>
          </p:cNvPr>
          <p:cNvPicPr>
            <a:picLocks noChangeAspect="1"/>
          </p:cNvPicPr>
          <p:nvPr/>
        </p:nvPicPr>
        <p:blipFill>
          <a:blip r:embed="rId2">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0442CFAE-81BF-13F0-1DE6-E03F4BF05013}"/>
              </a:ext>
            </a:extLst>
          </p:cNvPr>
          <p:cNvSpPr>
            <a:spLocks noGrp="1"/>
          </p:cNvSpPr>
          <p:nvPr>
            <p:ph type="title"/>
          </p:nvPr>
        </p:nvSpPr>
        <p:spPr/>
        <p:txBody>
          <a:bodyPr>
            <a:normAutofit fontScale="90000"/>
          </a:bodyPr>
          <a:lstStyle/>
          <a:p>
            <a:br>
              <a:rPr lang="en-IN" dirty="0"/>
            </a:br>
            <a:r>
              <a:rPr lang="en-IN" dirty="0"/>
              <a:t>5. Conclusion</a:t>
            </a:r>
            <a:br>
              <a:rPr lang="en-IN" dirty="0"/>
            </a:br>
            <a:endParaRPr lang="en-IN" dirty="0"/>
          </a:p>
        </p:txBody>
      </p:sp>
      <p:sp>
        <p:nvSpPr>
          <p:cNvPr id="3" name="Content Placeholder 2">
            <a:extLst>
              <a:ext uri="{FF2B5EF4-FFF2-40B4-BE49-F238E27FC236}">
                <a16:creationId xmlns:a16="http://schemas.microsoft.com/office/drawing/2014/main" id="{9317CD6C-58C6-E107-2A47-D8824B794582}"/>
              </a:ext>
            </a:extLst>
          </p:cNvPr>
          <p:cNvSpPr>
            <a:spLocks noGrp="1"/>
          </p:cNvSpPr>
          <p:nvPr>
            <p:ph idx="1"/>
          </p:nvPr>
        </p:nvSpPr>
        <p:spPr/>
        <p:txBody>
          <a:bodyPr/>
          <a:lstStyle/>
          <a:p>
            <a:r>
              <a:rPr lang="en-IN" dirty="0"/>
              <a:t>It is clear from the visualization, the reported cleared crime ratio little bit less compare to the crime rate.</a:t>
            </a:r>
          </a:p>
          <a:p>
            <a:r>
              <a:rPr lang="en-IN" dirty="0"/>
              <a:t> More crime happens in Toronto however, it is also clear 99% in Toronto compare to other provinces.</a:t>
            </a:r>
          </a:p>
          <a:p>
            <a:r>
              <a:rPr lang="en-IN" dirty="0"/>
              <a:t> Most crime rate reported in the year of 2019 as compared to other years.</a:t>
            </a:r>
          </a:p>
          <a:p>
            <a:r>
              <a:rPr lang="en-IN" dirty="0"/>
              <a:t>Theft of money and assault are the most significant crime.</a:t>
            </a:r>
          </a:p>
          <a:p>
            <a:endParaRPr lang="en-IN" dirty="0"/>
          </a:p>
        </p:txBody>
      </p:sp>
    </p:spTree>
    <p:extLst>
      <p:ext uri="{BB962C8B-B14F-4D97-AF65-F5344CB8AC3E}">
        <p14:creationId xmlns:p14="http://schemas.microsoft.com/office/powerpoint/2010/main" val="798836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6D1A-B271-3212-98D0-6D4CB26F9A1C}"/>
              </a:ext>
            </a:extLst>
          </p:cNvPr>
          <p:cNvSpPr>
            <a:spLocks noGrp="1"/>
          </p:cNvSpPr>
          <p:nvPr>
            <p:ph type="title"/>
          </p:nvPr>
        </p:nvSpPr>
        <p:spPr/>
        <p:txBody>
          <a:bodyPr/>
          <a:lstStyle/>
          <a:p>
            <a:r>
              <a:rPr lang="en-US" dirty="0"/>
              <a:t>JIRA</a:t>
            </a:r>
          </a:p>
        </p:txBody>
      </p:sp>
      <p:pic>
        <p:nvPicPr>
          <p:cNvPr id="3" name="Picture 2">
            <a:extLst>
              <a:ext uri="{FF2B5EF4-FFF2-40B4-BE49-F238E27FC236}">
                <a16:creationId xmlns:a16="http://schemas.microsoft.com/office/drawing/2014/main" id="{2B61956E-3439-2D8E-B452-1C4A5D4BF2B2}"/>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7" name="TextBox 6">
            <a:extLst>
              <a:ext uri="{FF2B5EF4-FFF2-40B4-BE49-F238E27FC236}">
                <a16:creationId xmlns:a16="http://schemas.microsoft.com/office/drawing/2014/main" id="{4E081C54-2D05-9572-4897-9C15AF97AB29}"/>
              </a:ext>
            </a:extLst>
          </p:cNvPr>
          <p:cNvSpPr txBox="1"/>
          <p:nvPr/>
        </p:nvSpPr>
        <p:spPr>
          <a:xfrm>
            <a:off x="1309624" y="6199632"/>
            <a:ext cx="9572752" cy="369332"/>
          </a:xfrm>
          <a:prstGeom prst="rect">
            <a:avLst/>
          </a:prstGeom>
          <a:noFill/>
        </p:spPr>
        <p:txBody>
          <a:bodyPr wrap="square" rtlCol="0">
            <a:spAutoFit/>
          </a:bodyPr>
          <a:lstStyle/>
          <a:p>
            <a:r>
              <a:rPr lang="en-US" dirty="0"/>
              <a:t>https://warriors233.atlassian.net/</a:t>
            </a:r>
            <a:r>
              <a:rPr lang="en-US" dirty="0" err="1"/>
              <a:t>jira</a:t>
            </a:r>
            <a:r>
              <a:rPr lang="en-US" dirty="0"/>
              <a:t>/software/projects/WAR/boards/1/roadmap</a:t>
            </a:r>
          </a:p>
        </p:txBody>
      </p:sp>
      <p:pic>
        <p:nvPicPr>
          <p:cNvPr id="9" name="Picture 8">
            <a:extLst>
              <a:ext uri="{FF2B5EF4-FFF2-40B4-BE49-F238E27FC236}">
                <a16:creationId xmlns:a16="http://schemas.microsoft.com/office/drawing/2014/main" id="{CB05D8BE-0670-6F0B-0373-9A5CD0DCC399}"/>
              </a:ext>
            </a:extLst>
          </p:cNvPr>
          <p:cNvPicPr>
            <a:picLocks noChangeAspect="1"/>
          </p:cNvPicPr>
          <p:nvPr/>
        </p:nvPicPr>
        <p:blipFill>
          <a:blip r:embed="rId3"/>
          <a:stretch>
            <a:fillRect/>
          </a:stretch>
        </p:blipFill>
        <p:spPr>
          <a:xfrm>
            <a:off x="1309624" y="1857518"/>
            <a:ext cx="9572752" cy="4016734"/>
          </a:xfrm>
          <a:prstGeom prst="rect">
            <a:avLst/>
          </a:prstGeom>
        </p:spPr>
      </p:pic>
    </p:spTree>
    <p:extLst>
      <p:ext uri="{BB962C8B-B14F-4D97-AF65-F5344CB8AC3E}">
        <p14:creationId xmlns:p14="http://schemas.microsoft.com/office/powerpoint/2010/main" val="2994529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791B8-82C9-0ED5-EDD5-7AD4A04D1479}"/>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098C6D1A-B271-3212-98D0-6D4CB26F9A1C}"/>
              </a:ext>
            </a:extLst>
          </p:cNvPr>
          <p:cNvSpPr>
            <a:spLocks noGrp="1"/>
          </p:cNvSpPr>
          <p:nvPr>
            <p:ph type="title"/>
          </p:nvPr>
        </p:nvSpPr>
        <p:spPr/>
        <p:txBody>
          <a:bodyPr/>
          <a:lstStyle/>
          <a:p>
            <a:r>
              <a:rPr lang="en-US" dirty="0"/>
              <a:t>GITHUB</a:t>
            </a:r>
          </a:p>
        </p:txBody>
      </p:sp>
      <p:sp>
        <p:nvSpPr>
          <p:cNvPr id="7" name="TextBox 6">
            <a:extLst>
              <a:ext uri="{FF2B5EF4-FFF2-40B4-BE49-F238E27FC236}">
                <a16:creationId xmlns:a16="http://schemas.microsoft.com/office/drawing/2014/main" id="{4E081C54-2D05-9572-4897-9C15AF97AB29}"/>
              </a:ext>
            </a:extLst>
          </p:cNvPr>
          <p:cNvSpPr txBox="1"/>
          <p:nvPr/>
        </p:nvSpPr>
        <p:spPr>
          <a:xfrm>
            <a:off x="1309624" y="6199632"/>
            <a:ext cx="9572752" cy="369332"/>
          </a:xfrm>
          <a:prstGeom prst="rect">
            <a:avLst/>
          </a:prstGeom>
          <a:noFill/>
        </p:spPr>
        <p:txBody>
          <a:bodyPr wrap="square" rtlCol="0">
            <a:spAutoFit/>
          </a:bodyPr>
          <a:lstStyle/>
          <a:p>
            <a:r>
              <a:rPr lang="en-US" dirty="0"/>
              <a:t>                                       https://</a:t>
            </a:r>
            <a:r>
              <a:rPr lang="en-US" dirty="0" err="1"/>
              <a:t>github.com</a:t>
            </a:r>
            <a:r>
              <a:rPr lang="en-US" dirty="0"/>
              <a:t>/Crime-Dataset/Crime-Analysis</a:t>
            </a:r>
          </a:p>
        </p:txBody>
      </p:sp>
      <p:pic>
        <p:nvPicPr>
          <p:cNvPr id="4" name="Picture 3">
            <a:extLst>
              <a:ext uri="{FF2B5EF4-FFF2-40B4-BE49-F238E27FC236}">
                <a16:creationId xmlns:a16="http://schemas.microsoft.com/office/drawing/2014/main" id="{F47288FA-735E-C4AF-CFC4-16D9B4B42F8B}"/>
              </a:ext>
            </a:extLst>
          </p:cNvPr>
          <p:cNvPicPr>
            <a:picLocks noChangeAspect="1"/>
          </p:cNvPicPr>
          <p:nvPr/>
        </p:nvPicPr>
        <p:blipFill>
          <a:blip r:embed="rId3"/>
          <a:stretch>
            <a:fillRect/>
          </a:stretch>
        </p:blipFill>
        <p:spPr>
          <a:xfrm>
            <a:off x="558800" y="1772529"/>
            <a:ext cx="5537200" cy="3967871"/>
          </a:xfrm>
          <a:prstGeom prst="rect">
            <a:avLst/>
          </a:prstGeom>
        </p:spPr>
      </p:pic>
      <p:pic>
        <p:nvPicPr>
          <p:cNvPr id="6" name="Picture 5">
            <a:extLst>
              <a:ext uri="{FF2B5EF4-FFF2-40B4-BE49-F238E27FC236}">
                <a16:creationId xmlns:a16="http://schemas.microsoft.com/office/drawing/2014/main" id="{BBEB0D4E-340A-E371-4DBB-B6D52A0E9499}"/>
              </a:ext>
            </a:extLst>
          </p:cNvPr>
          <p:cNvPicPr>
            <a:picLocks noChangeAspect="1"/>
          </p:cNvPicPr>
          <p:nvPr/>
        </p:nvPicPr>
        <p:blipFill>
          <a:blip r:embed="rId4"/>
          <a:stretch>
            <a:fillRect/>
          </a:stretch>
        </p:blipFill>
        <p:spPr>
          <a:xfrm>
            <a:off x="6096000" y="1772529"/>
            <a:ext cx="5537200" cy="3967871"/>
          </a:xfrm>
          <a:prstGeom prst="rect">
            <a:avLst/>
          </a:prstGeom>
        </p:spPr>
      </p:pic>
    </p:spTree>
    <p:extLst>
      <p:ext uri="{BB962C8B-B14F-4D97-AF65-F5344CB8AC3E}">
        <p14:creationId xmlns:p14="http://schemas.microsoft.com/office/powerpoint/2010/main" val="341719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E91EA-7AB7-2C63-DD09-78BF5D3BD7A9}"/>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CE1312F8-C5CD-A4A4-42C5-2A8A98562BB8}"/>
              </a:ext>
            </a:extLst>
          </p:cNvPr>
          <p:cNvSpPr>
            <a:spLocks noGrp="1"/>
          </p:cNvSpPr>
          <p:nvPr>
            <p:ph type="title"/>
          </p:nvPr>
        </p:nvSpPr>
        <p:spPr>
          <a:xfrm>
            <a:off x="3826412" y="2208628"/>
            <a:ext cx="10452999" cy="2391507"/>
          </a:xfrm>
        </p:spPr>
        <p:txBody>
          <a:bodyPr>
            <a:normAutofit/>
          </a:bodyPr>
          <a:lstStyle/>
          <a:p>
            <a:r>
              <a:rPr lang="en-US" sz="7200" dirty="0"/>
              <a:t>Thank you </a:t>
            </a:r>
          </a:p>
        </p:txBody>
      </p:sp>
    </p:spTree>
    <p:extLst>
      <p:ext uri="{BB962C8B-B14F-4D97-AF65-F5344CB8AC3E}">
        <p14:creationId xmlns:p14="http://schemas.microsoft.com/office/powerpoint/2010/main" val="102957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613B-859B-4A0B-C0DA-F20A54517286}"/>
              </a:ext>
            </a:extLst>
          </p:cNvPr>
          <p:cNvSpPr>
            <a:spLocks noGrp="1"/>
          </p:cNvSpPr>
          <p:nvPr>
            <p:ph type="title"/>
          </p:nvPr>
        </p:nvSpPr>
        <p:spPr/>
        <p:txBody>
          <a:bodyPr/>
          <a:lstStyle/>
          <a:p>
            <a:r>
              <a:rPr lang="en-US" dirty="0"/>
              <a:t>Background</a:t>
            </a:r>
            <a:endParaRPr lang="en-CA" dirty="0"/>
          </a:p>
        </p:txBody>
      </p:sp>
      <p:sp>
        <p:nvSpPr>
          <p:cNvPr id="3" name="Content Placeholder 2">
            <a:extLst>
              <a:ext uri="{FF2B5EF4-FFF2-40B4-BE49-F238E27FC236}">
                <a16:creationId xmlns:a16="http://schemas.microsoft.com/office/drawing/2014/main" id="{367B2E75-ABD0-292B-5C53-1678C4643735}"/>
              </a:ext>
            </a:extLst>
          </p:cNvPr>
          <p:cNvSpPr>
            <a:spLocks noGrp="1"/>
          </p:cNvSpPr>
          <p:nvPr>
            <p:ph idx="1"/>
          </p:nvPr>
        </p:nvSpPr>
        <p:spPr/>
        <p:txBody>
          <a:bodyPr/>
          <a:lstStyle/>
          <a:p>
            <a:r>
              <a:rPr lang="en-US" dirty="0"/>
              <a:t>Nowadays many crimes happen in this world. So its necessary to police officers to track every criminal record and access it quickly as soon as possible. </a:t>
            </a:r>
          </a:p>
          <a:p>
            <a:r>
              <a:rPr lang="en-US" dirty="0"/>
              <a:t>In addition, Public is not aware about the rate of crime, reported crime and cleared crime according to the category of the crime.</a:t>
            </a:r>
          </a:p>
          <a:p>
            <a:r>
              <a:rPr lang="en-US" dirty="0"/>
              <a:t>In this project our dataset focuses on crime in Toronto, Canada between the years of 2014 and 2021. The data focuses primarily on the type of Reported Year, Geo Division, Category, Subtype, Count.</a:t>
            </a:r>
            <a:endParaRPr lang="en-CA" dirty="0"/>
          </a:p>
        </p:txBody>
      </p:sp>
      <p:pic>
        <p:nvPicPr>
          <p:cNvPr id="4" name="Picture 3">
            <a:extLst>
              <a:ext uri="{FF2B5EF4-FFF2-40B4-BE49-F238E27FC236}">
                <a16:creationId xmlns:a16="http://schemas.microsoft.com/office/drawing/2014/main" id="{F0B0CEE1-F3C7-4D84-C67C-FDAE8F31E0EE}"/>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263559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BF3D-C6D5-E6F3-EA6D-BFE4DC6FCD4D}"/>
              </a:ext>
            </a:extLst>
          </p:cNvPr>
          <p:cNvSpPr>
            <a:spLocks noGrp="1"/>
          </p:cNvSpPr>
          <p:nvPr>
            <p:ph type="title"/>
          </p:nvPr>
        </p:nvSpPr>
        <p:spPr/>
        <p:txBody>
          <a:bodyPr/>
          <a:lstStyle/>
          <a:p>
            <a:r>
              <a:rPr lang="en-CA" dirty="0"/>
              <a:t>Problem Statement</a:t>
            </a:r>
          </a:p>
        </p:txBody>
      </p:sp>
      <p:sp>
        <p:nvSpPr>
          <p:cNvPr id="3" name="Content Placeholder 2">
            <a:extLst>
              <a:ext uri="{FF2B5EF4-FFF2-40B4-BE49-F238E27FC236}">
                <a16:creationId xmlns:a16="http://schemas.microsoft.com/office/drawing/2014/main" id="{0482F8B6-267B-E254-136D-BB69AA8D270B}"/>
              </a:ext>
            </a:extLst>
          </p:cNvPr>
          <p:cNvSpPr>
            <a:spLocks noGrp="1"/>
          </p:cNvSpPr>
          <p:nvPr>
            <p:ph idx="1"/>
          </p:nvPr>
        </p:nvSpPr>
        <p:spPr/>
        <p:txBody>
          <a:bodyPr/>
          <a:lstStyle/>
          <a:p>
            <a:r>
              <a:rPr lang="en-US" dirty="0"/>
              <a:t>Visualize the crime rates with category wise and their insights from historical data available at police records by examining the crime data from various angles like location, type of crime, and similarities to prepare prediction model. E.g. – most number of crime recorded in specific area, most type of crime over a years.</a:t>
            </a:r>
          </a:p>
          <a:p>
            <a:r>
              <a:rPr lang="en-CA" dirty="0"/>
              <a:t> If the police aware about the difference between reported and cleared crime so they can identity easily the crime rate and also know which area is with the most crime with the category.</a:t>
            </a:r>
            <a:endParaRPr lang="en-US" dirty="0"/>
          </a:p>
        </p:txBody>
      </p:sp>
      <p:pic>
        <p:nvPicPr>
          <p:cNvPr id="4" name="Picture 3">
            <a:extLst>
              <a:ext uri="{FF2B5EF4-FFF2-40B4-BE49-F238E27FC236}">
                <a16:creationId xmlns:a16="http://schemas.microsoft.com/office/drawing/2014/main" id="{8DA84362-3636-B2BA-2A55-FE3E943C8670}"/>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299525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932F-A6BE-7986-F764-7D56CF5043B6}"/>
              </a:ext>
            </a:extLst>
          </p:cNvPr>
          <p:cNvSpPr>
            <a:spLocks noGrp="1"/>
          </p:cNvSpPr>
          <p:nvPr>
            <p:ph type="title"/>
          </p:nvPr>
        </p:nvSpPr>
        <p:spPr/>
        <p:txBody>
          <a:bodyPr/>
          <a:lstStyle/>
          <a:p>
            <a:r>
              <a:rPr lang="en-CA" dirty="0"/>
              <a:t>Project Proposal</a:t>
            </a:r>
          </a:p>
        </p:txBody>
      </p:sp>
      <p:sp>
        <p:nvSpPr>
          <p:cNvPr id="3" name="Content Placeholder 2">
            <a:extLst>
              <a:ext uri="{FF2B5EF4-FFF2-40B4-BE49-F238E27FC236}">
                <a16:creationId xmlns:a16="http://schemas.microsoft.com/office/drawing/2014/main" id="{58B8526C-AF87-AF55-21D0-5217E6BAEB7A}"/>
              </a:ext>
            </a:extLst>
          </p:cNvPr>
          <p:cNvSpPr>
            <a:spLocks noGrp="1"/>
          </p:cNvSpPr>
          <p:nvPr>
            <p:ph idx="1"/>
          </p:nvPr>
        </p:nvSpPr>
        <p:spPr>
          <a:xfrm>
            <a:off x="1019503" y="2564523"/>
            <a:ext cx="10064496" cy="3996559"/>
          </a:xfrm>
        </p:spPr>
        <p:txBody>
          <a:bodyPr>
            <a:normAutofit/>
          </a:bodyPr>
          <a:lstStyle/>
          <a:p>
            <a:r>
              <a:rPr lang="en-CA" sz="2400" dirty="0"/>
              <a:t>ANALYSIS QUESTIONS:</a:t>
            </a:r>
          </a:p>
          <a:p>
            <a:pPr>
              <a:buFont typeface="Wingdings" pitchFamily="2" charset="2"/>
              <a:buChar char="Ø"/>
            </a:pPr>
            <a:r>
              <a:rPr lang="en-CA" sz="2400" dirty="0"/>
              <a:t> What are the count of crime according to the type of crime?</a:t>
            </a:r>
          </a:p>
          <a:p>
            <a:pPr>
              <a:buFont typeface="Wingdings" pitchFamily="2" charset="2"/>
              <a:buChar char="Ø"/>
            </a:pPr>
            <a:r>
              <a:rPr lang="en-CA" sz="2400" dirty="0"/>
              <a:t> What are total reported crime and cleared crime?</a:t>
            </a:r>
          </a:p>
          <a:p>
            <a:pPr>
              <a:buFont typeface="Wingdings" pitchFamily="2" charset="2"/>
              <a:buChar char="Ø"/>
            </a:pPr>
            <a:r>
              <a:rPr lang="en-CA" sz="2400" dirty="0"/>
              <a:t> How many crime reported according to different area of Ontario? </a:t>
            </a:r>
          </a:p>
          <a:p>
            <a:pPr marL="0" indent="0">
              <a:buNone/>
            </a:pPr>
            <a:endParaRPr lang="en-CA" sz="2400" dirty="0"/>
          </a:p>
          <a:p>
            <a:pPr>
              <a:buFont typeface="Wingdings" pitchFamily="2" charset="2"/>
              <a:buChar char="Ø"/>
            </a:pPr>
            <a:endParaRPr lang="en-CA" sz="2400" dirty="0"/>
          </a:p>
          <a:p>
            <a:endParaRPr lang="en-CA" sz="2400" dirty="0"/>
          </a:p>
        </p:txBody>
      </p:sp>
      <p:pic>
        <p:nvPicPr>
          <p:cNvPr id="4" name="Picture 3">
            <a:extLst>
              <a:ext uri="{FF2B5EF4-FFF2-40B4-BE49-F238E27FC236}">
                <a16:creationId xmlns:a16="http://schemas.microsoft.com/office/drawing/2014/main" id="{61347D09-B466-2618-F37E-BA432801EBB8}"/>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1395067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970CE4-F21A-691C-1D02-B42C5B61F247}"/>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
        <p:nvSpPr>
          <p:cNvPr id="2" name="Title 1">
            <a:extLst>
              <a:ext uri="{FF2B5EF4-FFF2-40B4-BE49-F238E27FC236}">
                <a16:creationId xmlns:a16="http://schemas.microsoft.com/office/drawing/2014/main" id="{08D531DF-DD0A-E5C5-20F4-9AFD6B52701C}"/>
              </a:ext>
            </a:extLst>
          </p:cNvPr>
          <p:cNvSpPr>
            <a:spLocks noGrp="1"/>
          </p:cNvSpPr>
          <p:nvPr>
            <p:ph type="title"/>
          </p:nvPr>
        </p:nvSpPr>
        <p:spPr/>
        <p:txBody>
          <a:bodyPr>
            <a:normAutofit/>
          </a:bodyPr>
          <a:lstStyle/>
          <a:p>
            <a:r>
              <a:rPr lang="en-CA" dirty="0"/>
              <a:t>1. INTRODUCTION OF THE DATASET</a:t>
            </a:r>
          </a:p>
        </p:txBody>
      </p:sp>
      <p:sp>
        <p:nvSpPr>
          <p:cNvPr id="3" name="Content Placeholder 2">
            <a:extLst>
              <a:ext uri="{FF2B5EF4-FFF2-40B4-BE49-F238E27FC236}">
                <a16:creationId xmlns:a16="http://schemas.microsoft.com/office/drawing/2014/main" id="{2812DF10-5222-36CC-37C6-57401683B323}"/>
              </a:ext>
            </a:extLst>
          </p:cNvPr>
          <p:cNvSpPr>
            <a:spLocks noGrp="1"/>
          </p:cNvSpPr>
          <p:nvPr>
            <p:ph idx="1"/>
          </p:nvPr>
        </p:nvSpPr>
        <p:spPr/>
        <p:txBody>
          <a:bodyPr>
            <a:normAutofit fontScale="70000" lnSpcReduction="20000"/>
          </a:bodyPr>
          <a:lstStyle/>
          <a:p>
            <a:r>
              <a:rPr lang="en-CA" sz="2400" dirty="0"/>
              <a:t>Describe the data : We got this dataset from Toronto police service.</a:t>
            </a:r>
          </a:p>
          <a:p>
            <a:r>
              <a:rPr lang="en-CA" sz="2400" dirty="0"/>
              <a:t>Link : </a:t>
            </a:r>
            <a:r>
              <a:rPr lang="en-CA" sz="2400" dirty="0">
                <a:solidFill>
                  <a:srgbClr val="00B0F0"/>
                </a:solidFill>
              </a:rPr>
              <a:t>https://data.torontopolice.on.ca/datasets/TorontoPS::reported-crimes-asr-rc-tbl-001/about</a:t>
            </a:r>
          </a:p>
          <a:p>
            <a:r>
              <a:rPr lang="en-CA" sz="2400" dirty="0"/>
              <a:t>This data Published on July 5, 2022 from the Toronto Police Service PUBLIC SAFETY DATA PORTAL. It contains 2701 rows and 7 columns.</a:t>
            </a:r>
          </a:p>
          <a:p>
            <a:r>
              <a:rPr lang="en-CA" sz="2400" dirty="0"/>
              <a:t>Identifying missing, incomplete or invalid records using pandas</a:t>
            </a:r>
          </a:p>
          <a:p>
            <a:r>
              <a:rPr lang="en-CA" sz="2400" dirty="0"/>
              <a:t>Make changes in dataset using pandas. In this we have added one extra column that is address of division of police station.</a:t>
            </a:r>
          </a:p>
          <a:p>
            <a:r>
              <a:rPr lang="en-CA" sz="2400" dirty="0"/>
              <a:t>Identify data elements that are highly correlated with each other. E.g. We have group by the category, count and did also visualization.</a:t>
            </a:r>
          </a:p>
          <a:p>
            <a:r>
              <a:rPr lang="en-CA" sz="2400" dirty="0"/>
              <a:t>Identify units of measurement for columns (Integers) </a:t>
            </a:r>
          </a:p>
          <a:p>
            <a:r>
              <a:rPr lang="en-CA" sz="2400" dirty="0"/>
              <a:t>Using heatmap we have find the correlation among all the agents.</a:t>
            </a:r>
          </a:p>
          <a:p>
            <a:r>
              <a:rPr lang="en-CA" sz="2400" dirty="0"/>
              <a:t>After that we also find the longitude and latitude according to the address and also did the map.</a:t>
            </a:r>
          </a:p>
          <a:p>
            <a:pPr marL="0" indent="0">
              <a:buNone/>
            </a:pPr>
            <a:endParaRPr lang="en-CA" sz="2400" dirty="0"/>
          </a:p>
          <a:p>
            <a:endParaRPr lang="en-CA" sz="2400" dirty="0"/>
          </a:p>
        </p:txBody>
      </p:sp>
    </p:spTree>
    <p:extLst>
      <p:ext uri="{BB962C8B-B14F-4D97-AF65-F5344CB8AC3E}">
        <p14:creationId xmlns:p14="http://schemas.microsoft.com/office/powerpoint/2010/main" val="187429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5847-7A50-DBE7-F55E-931E7A38AEE6}"/>
              </a:ext>
            </a:extLst>
          </p:cNvPr>
          <p:cNvSpPr>
            <a:spLocks noGrp="1"/>
          </p:cNvSpPr>
          <p:nvPr>
            <p:ph type="title"/>
          </p:nvPr>
        </p:nvSpPr>
        <p:spPr/>
        <p:txBody>
          <a:bodyPr/>
          <a:lstStyle/>
          <a:p>
            <a:r>
              <a:rPr lang="en-CA" dirty="0"/>
              <a:t>Dataset Description</a:t>
            </a:r>
          </a:p>
        </p:txBody>
      </p:sp>
      <p:graphicFrame>
        <p:nvGraphicFramePr>
          <p:cNvPr id="5" name="Table 5">
            <a:extLst>
              <a:ext uri="{FF2B5EF4-FFF2-40B4-BE49-F238E27FC236}">
                <a16:creationId xmlns:a16="http://schemas.microsoft.com/office/drawing/2014/main" id="{7A155CC1-7F34-B7E4-5EB2-1936BAA9E27C}"/>
              </a:ext>
            </a:extLst>
          </p:cNvPr>
          <p:cNvGraphicFramePr>
            <a:graphicFrameLocks noGrp="1"/>
          </p:cNvGraphicFramePr>
          <p:nvPr>
            <p:ph idx="1"/>
            <p:extLst>
              <p:ext uri="{D42A27DB-BD31-4B8C-83A1-F6EECF244321}">
                <p14:modId xmlns:p14="http://schemas.microsoft.com/office/powerpoint/2010/main" val="973095969"/>
              </p:ext>
            </p:extLst>
          </p:nvPr>
        </p:nvGraphicFramePr>
        <p:xfrm>
          <a:off x="1069975" y="2120900"/>
          <a:ext cx="10058397" cy="3235960"/>
        </p:xfrm>
        <a:graphic>
          <a:graphicData uri="http://schemas.openxmlformats.org/drawingml/2006/table">
            <a:tbl>
              <a:tblPr firstRow="1" bandRow="1">
                <a:tableStyleId>{8EC20E35-A176-4012-BC5E-935CFFF8708E}</a:tableStyleId>
              </a:tblPr>
              <a:tblGrid>
                <a:gridCol w="2550303">
                  <a:extLst>
                    <a:ext uri="{9D8B030D-6E8A-4147-A177-3AD203B41FA5}">
                      <a16:colId xmlns:a16="http://schemas.microsoft.com/office/drawing/2014/main" val="4026111451"/>
                    </a:ext>
                  </a:extLst>
                </a:gridCol>
                <a:gridCol w="2799183">
                  <a:extLst>
                    <a:ext uri="{9D8B030D-6E8A-4147-A177-3AD203B41FA5}">
                      <a16:colId xmlns:a16="http://schemas.microsoft.com/office/drawing/2014/main" val="1364990388"/>
                    </a:ext>
                  </a:extLst>
                </a:gridCol>
                <a:gridCol w="4708911">
                  <a:extLst>
                    <a:ext uri="{9D8B030D-6E8A-4147-A177-3AD203B41FA5}">
                      <a16:colId xmlns:a16="http://schemas.microsoft.com/office/drawing/2014/main" val="3072787713"/>
                    </a:ext>
                  </a:extLst>
                </a:gridCol>
              </a:tblGrid>
              <a:tr h="370840">
                <a:tc>
                  <a:txBody>
                    <a:bodyPr/>
                    <a:lstStyle/>
                    <a:p>
                      <a:pPr algn="ctr" fontAlgn="b">
                        <a:lnSpc>
                          <a:spcPct val="150000"/>
                        </a:lnSpc>
                      </a:pPr>
                      <a:r>
                        <a:rPr lang="en-US" sz="1800" b="1" u="none" strike="noStrike" dirty="0">
                          <a:solidFill>
                            <a:schemeClr val="bg1"/>
                          </a:solidFill>
                          <a:effectLst/>
                        </a:rPr>
                        <a:t>Index</a:t>
                      </a:r>
                      <a:endParaRPr lang="en-CA" sz="1800" b="1" i="0" u="none" strike="noStrike" dirty="0">
                        <a:solidFill>
                          <a:schemeClr val="bg1"/>
                        </a:solidFill>
                        <a:effectLst/>
                        <a:latin typeface="+mn-lt"/>
                      </a:endParaRPr>
                    </a:p>
                  </a:txBody>
                  <a:tcPr marL="7620" marR="7620" marT="7620" marB="0"/>
                </a:tc>
                <a:tc>
                  <a:txBody>
                    <a:bodyPr/>
                    <a:lstStyle/>
                    <a:p>
                      <a:pPr algn="ctr" fontAlgn="b"/>
                      <a:r>
                        <a:rPr lang="en-US" sz="1800" b="1" u="none" strike="noStrike" dirty="0">
                          <a:solidFill>
                            <a:schemeClr val="bg1"/>
                          </a:solidFill>
                          <a:effectLst/>
                        </a:rPr>
                        <a:t>Field name</a:t>
                      </a:r>
                      <a:endParaRPr lang="en-CA" sz="1800" b="1" i="0" u="none" strike="noStrike" dirty="0">
                        <a:solidFill>
                          <a:schemeClr val="bg1"/>
                        </a:solidFill>
                        <a:effectLst/>
                        <a:latin typeface="+mn-lt"/>
                      </a:endParaRPr>
                    </a:p>
                  </a:txBody>
                  <a:tcPr marL="7620" marR="7620" marT="7620" marB="0"/>
                </a:tc>
                <a:tc>
                  <a:txBody>
                    <a:bodyPr/>
                    <a:lstStyle/>
                    <a:p>
                      <a:pPr algn="ctr"/>
                      <a:r>
                        <a:rPr lang="en-US" sz="1800" b="1" dirty="0">
                          <a:solidFill>
                            <a:schemeClr val="bg1"/>
                          </a:solidFill>
                        </a:rPr>
                        <a:t>Field Description</a:t>
                      </a:r>
                      <a:endParaRPr lang="en-CA" sz="1800" b="1" dirty="0">
                        <a:solidFill>
                          <a:schemeClr val="bg1"/>
                        </a:solidFill>
                        <a:latin typeface="+mn-lt"/>
                      </a:endParaRPr>
                    </a:p>
                  </a:txBody>
                  <a:tcPr/>
                </a:tc>
                <a:extLst>
                  <a:ext uri="{0D108BD9-81ED-4DB2-BD59-A6C34878D82A}">
                    <a16:rowId xmlns:a16="http://schemas.microsoft.com/office/drawing/2014/main" val="3060070436"/>
                  </a:ext>
                </a:extLst>
              </a:tr>
              <a:tr h="370840">
                <a:tc>
                  <a:txBody>
                    <a:bodyPr/>
                    <a:lstStyle/>
                    <a:p>
                      <a:pPr algn="ctr"/>
                      <a:r>
                        <a:rPr lang="en-US" dirty="0"/>
                        <a:t>01</a:t>
                      </a:r>
                      <a:endParaRPr lang="en-CA" dirty="0"/>
                    </a:p>
                  </a:txBody>
                  <a:tcPr/>
                </a:tc>
                <a:tc>
                  <a:txBody>
                    <a:bodyPr/>
                    <a:lstStyle/>
                    <a:p>
                      <a:pPr algn="ctr"/>
                      <a:r>
                        <a:rPr lang="en-US" dirty="0"/>
                        <a:t>Index</a:t>
                      </a:r>
                      <a:endParaRPr lang="en-CA" dirty="0"/>
                    </a:p>
                  </a:txBody>
                  <a:tcPr/>
                </a:tc>
                <a:tc>
                  <a:txBody>
                    <a:bodyPr/>
                    <a:lstStyle/>
                    <a:p>
                      <a:pPr algn="ctr"/>
                      <a:r>
                        <a:rPr lang="en-US" dirty="0"/>
                        <a:t>Unique identifier</a:t>
                      </a:r>
                      <a:endParaRPr lang="en-CA" dirty="0"/>
                    </a:p>
                  </a:txBody>
                  <a:tcPr/>
                </a:tc>
                <a:extLst>
                  <a:ext uri="{0D108BD9-81ED-4DB2-BD59-A6C34878D82A}">
                    <a16:rowId xmlns:a16="http://schemas.microsoft.com/office/drawing/2014/main" val="3860150567"/>
                  </a:ext>
                </a:extLst>
              </a:tr>
              <a:tr h="370840">
                <a:tc>
                  <a:txBody>
                    <a:bodyPr/>
                    <a:lstStyle/>
                    <a:p>
                      <a:pPr algn="ctr"/>
                      <a:r>
                        <a:rPr lang="en-US" dirty="0"/>
                        <a:t>02</a:t>
                      </a:r>
                      <a:endParaRPr lang="en-CA" dirty="0"/>
                    </a:p>
                  </a:txBody>
                  <a:tcPr/>
                </a:tc>
                <a:tc>
                  <a:txBody>
                    <a:bodyPr/>
                    <a:lstStyle/>
                    <a:p>
                      <a:pPr algn="ctr"/>
                      <a:r>
                        <a:rPr lang="en-US" dirty="0"/>
                        <a:t>ReportedYear</a:t>
                      </a:r>
                      <a:endParaRPr lang="en-CA" dirty="0"/>
                    </a:p>
                  </a:txBody>
                  <a:tcPr/>
                </a:tc>
                <a:tc>
                  <a:txBody>
                    <a:bodyPr/>
                    <a:lstStyle/>
                    <a:p>
                      <a:pPr algn="ctr"/>
                      <a:r>
                        <a:rPr lang="en-US" dirty="0"/>
                        <a:t>Year crime was reported</a:t>
                      </a:r>
                      <a:endParaRPr lang="en-CA" dirty="0"/>
                    </a:p>
                  </a:txBody>
                  <a:tcPr/>
                </a:tc>
                <a:extLst>
                  <a:ext uri="{0D108BD9-81ED-4DB2-BD59-A6C34878D82A}">
                    <a16:rowId xmlns:a16="http://schemas.microsoft.com/office/drawing/2014/main" val="229619203"/>
                  </a:ext>
                </a:extLst>
              </a:tr>
              <a:tr h="370840">
                <a:tc>
                  <a:txBody>
                    <a:bodyPr/>
                    <a:lstStyle/>
                    <a:p>
                      <a:pPr algn="ctr"/>
                      <a:r>
                        <a:rPr lang="en-US" dirty="0"/>
                        <a:t>03</a:t>
                      </a:r>
                      <a:endParaRPr lang="en-CA" dirty="0"/>
                    </a:p>
                  </a:txBody>
                  <a:tcPr/>
                </a:tc>
                <a:tc>
                  <a:txBody>
                    <a:bodyPr/>
                    <a:lstStyle/>
                    <a:p>
                      <a:pPr algn="ctr"/>
                      <a:r>
                        <a:rPr lang="en-US" dirty="0"/>
                        <a:t>GeoDivision</a:t>
                      </a:r>
                      <a:endParaRPr lang="en-CA" dirty="0"/>
                    </a:p>
                  </a:txBody>
                  <a:tcPr/>
                </a:tc>
                <a:tc>
                  <a:txBody>
                    <a:bodyPr/>
                    <a:lstStyle/>
                    <a:p>
                      <a:pPr algn="ctr"/>
                      <a:r>
                        <a:rPr lang="en-US" dirty="0"/>
                        <a:t>Geographic division crime took place</a:t>
                      </a:r>
                      <a:endParaRPr lang="en-CA" dirty="0"/>
                    </a:p>
                  </a:txBody>
                  <a:tcPr/>
                </a:tc>
                <a:extLst>
                  <a:ext uri="{0D108BD9-81ED-4DB2-BD59-A6C34878D82A}">
                    <a16:rowId xmlns:a16="http://schemas.microsoft.com/office/drawing/2014/main" val="1867989186"/>
                  </a:ext>
                </a:extLst>
              </a:tr>
              <a:tr h="370840">
                <a:tc>
                  <a:txBody>
                    <a:bodyPr/>
                    <a:lstStyle/>
                    <a:p>
                      <a:pPr algn="ctr"/>
                      <a:r>
                        <a:rPr lang="en-US" dirty="0"/>
                        <a:t>04</a:t>
                      </a:r>
                      <a:endParaRPr lang="en-CA" dirty="0"/>
                    </a:p>
                  </a:txBody>
                  <a:tcPr/>
                </a:tc>
                <a:tc>
                  <a:txBody>
                    <a:bodyPr/>
                    <a:lstStyle/>
                    <a:p>
                      <a:pPr algn="ctr"/>
                      <a:r>
                        <a:rPr lang="en-US" dirty="0"/>
                        <a:t>Catagory</a:t>
                      </a:r>
                      <a:endParaRPr lang="en-CA" dirty="0"/>
                    </a:p>
                  </a:txBody>
                  <a:tcPr/>
                </a:tc>
                <a:tc>
                  <a:txBody>
                    <a:bodyPr/>
                    <a:lstStyle/>
                    <a:p>
                      <a:pPr algn="ctr"/>
                      <a:r>
                        <a:rPr lang="en-US" dirty="0"/>
                        <a:t>Crime Catagory</a:t>
                      </a:r>
                      <a:endParaRPr lang="en-CA" dirty="0"/>
                    </a:p>
                  </a:txBody>
                  <a:tcPr/>
                </a:tc>
                <a:extLst>
                  <a:ext uri="{0D108BD9-81ED-4DB2-BD59-A6C34878D82A}">
                    <a16:rowId xmlns:a16="http://schemas.microsoft.com/office/drawing/2014/main" val="3900822959"/>
                  </a:ext>
                </a:extLst>
              </a:tr>
              <a:tr h="370840">
                <a:tc>
                  <a:txBody>
                    <a:bodyPr/>
                    <a:lstStyle/>
                    <a:p>
                      <a:pPr algn="ctr"/>
                      <a:r>
                        <a:rPr lang="en-US" dirty="0"/>
                        <a:t>05</a:t>
                      </a:r>
                      <a:endParaRPr lang="en-CA" dirty="0"/>
                    </a:p>
                  </a:txBody>
                  <a:tcPr/>
                </a:tc>
                <a:tc>
                  <a:txBody>
                    <a:bodyPr/>
                    <a:lstStyle/>
                    <a:p>
                      <a:pPr algn="ctr"/>
                      <a:r>
                        <a:rPr lang="en-US" dirty="0"/>
                        <a:t>Subtype</a:t>
                      </a:r>
                      <a:endParaRPr lang="en-CA" dirty="0"/>
                    </a:p>
                  </a:txBody>
                  <a:tcPr/>
                </a:tc>
                <a:tc>
                  <a:txBody>
                    <a:bodyPr/>
                    <a:lstStyle/>
                    <a:p>
                      <a:pPr algn="ctr"/>
                      <a:r>
                        <a:rPr lang="en-US" dirty="0"/>
                        <a:t>Crime Category Subtype</a:t>
                      </a:r>
                      <a:endParaRPr lang="en-CA" dirty="0"/>
                    </a:p>
                  </a:txBody>
                  <a:tcPr/>
                </a:tc>
                <a:extLst>
                  <a:ext uri="{0D108BD9-81ED-4DB2-BD59-A6C34878D82A}">
                    <a16:rowId xmlns:a16="http://schemas.microsoft.com/office/drawing/2014/main" val="2351214998"/>
                  </a:ext>
                </a:extLst>
              </a:tr>
              <a:tr h="370840">
                <a:tc>
                  <a:txBody>
                    <a:bodyPr/>
                    <a:lstStyle/>
                    <a:p>
                      <a:pPr algn="ctr"/>
                      <a:r>
                        <a:rPr lang="en-US" dirty="0"/>
                        <a:t>06</a:t>
                      </a:r>
                      <a:endParaRPr lang="en-CA" dirty="0"/>
                    </a:p>
                  </a:txBody>
                  <a:tcPr/>
                </a:tc>
                <a:tc>
                  <a:txBody>
                    <a:bodyPr/>
                    <a:lstStyle/>
                    <a:p>
                      <a:pPr algn="ctr"/>
                      <a:r>
                        <a:rPr lang="en-US" dirty="0"/>
                        <a:t>Count</a:t>
                      </a:r>
                      <a:endParaRPr lang="en-CA" dirty="0"/>
                    </a:p>
                  </a:txBody>
                  <a:tcPr/>
                </a:tc>
                <a:tc>
                  <a:txBody>
                    <a:bodyPr/>
                    <a:lstStyle/>
                    <a:p>
                      <a:pPr algn="ctr"/>
                      <a:r>
                        <a:rPr lang="en-US" dirty="0"/>
                        <a:t>Total number of crimes </a:t>
                      </a:r>
                      <a:endParaRPr lang="en-CA" dirty="0"/>
                    </a:p>
                  </a:txBody>
                  <a:tcPr/>
                </a:tc>
                <a:extLst>
                  <a:ext uri="{0D108BD9-81ED-4DB2-BD59-A6C34878D82A}">
                    <a16:rowId xmlns:a16="http://schemas.microsoft.com/office/drawing/2014/main" val="234382765"/>
                  </a:ext>
                </a:extLst>
              </a:tr>
              <a:tr h="370840">
                <a:tc>
                  <a:txBody>
                    <a:bodyPr/>
                    <a:lstStyle/>
                    <a:p>
                      <a:pPr algn="ctr"/>
                      <a:r>
                        <a:rPr lang="en-US" dirty="0"/>
                        <a:t>07</a:t>
                      </a:r>
                      <a:endParaRPr lang="en-CA" dirty="0"/>
                    </a:p>
                  </a:txBody>
                  <a:tcPr/>
                </a:tc>
                <a:tc>
                  <a:txBody>
                    <a:bodyPr/>
                    <a:lstStyle/>
                    <a:p>
                      <a:pPr algn="ctr"/>
                      <a:r>
                        <a:rPr lang="en-US" dirty="0"/>
                        <a:t>CountCleared</a:t>
                      </a:r>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Total number of crimes </a:t>
                      </a:r>
                      <a:endParaRPr lang="en-CA" dirty="0"/>
                    </a:p>
                    <a:p>
                      <a:pPr algn="ctr"/>
                      <a:r>
                        <a:rPr lang="en-CA" dirty="0"/>
                        <a:t>Identified as cleared</a:t>
                      </a:r>
                    </a:p>
                  </a:txBody>
                  <a:tcPr/>
                </a:tc>
                <a:extLst>
                  <a:ext uri="{0D108BD9-81ED-4DB2-BD59-A6C34878D82A}">
                    <a16:rowId xmlns:a16="http://schemas.microsoft.com/office/drawing/2014/main" val="2634198792"/>
                  </a:ext>
                </a:extLst>
              </a:tr>
            </a:tbl>
          </a:graphicData>
        </a:graphic>
      </p:graphicFrame>
      <p:pic>
        <p:nvPicPr>
          <p:cNvPr id="4" name="Picture 3">
            <a:extLst>
              <a:ext uri="{FF2B5EF4-FFF2-40B4-BE49-F238E27FC236}">
                <a16:creationId xmlns:a16="http://schemas.microsoft.com/office/drawing/2014/main" id="{05770A92-587C-0DFD-8460-4F91AAA97E55}"/>
              </a:ext>
            </a:extLst>
          </p:cNvPr>
          <p:cNvPicPr>
            <a:picLocks noChangeAspect="1"/>
          </p:cNvPicPr>
          <p:nvPr/>
        </p:nvPicPr>
        <p:blipFill>
          <a:blip r:embed="rId2">
            <a:alphaModFix amt="26000"/>
          </a:blip>
          <a:stretch>
            <a:fillRect/>
          </a:stretch>
        </p:blipFill>
        <p:spPr>
          <a:xfrm>
            <a:off x="0" y="42203"/>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197265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63974F-7A8E-834C-D069-B99CED28DCFC}"/>
              </a:ext>
            </a:extLst>
          </p:cNvPr>
          <p:cNvSpPr>
            <a:spLocks noGrp="1"/>
          </p:cNvSpPr>
          <p:nvPr>
            <p:ph idx="1"/>
          </p:nvPr>
        </p:nvSpPr>
        <p:spPr>
          <a:xfrm>
            <a:off x="558800" y="416560"/>
            <a:ext cx="10569448" cy="5755640"/>
          </a:xfrm>
        </p:spPr>
        <p:txBody>
          <a:bodyPr/>
          <a:lstStyle/>
          <a:p>
            <a:r>
              <a:rPr lang="en-IN" dirty="0"/>
              <a:t>It shows the correlation of the crime dataset. </a:t>
            </a:r>
          </a:p>
          <a:p>
            <a:endParaRPr lang="en-IN" dirty="0"/>
          </a:p>
        </p:txBody>
      </p:sp>
      <p:pic>
        <p:nvPicPr>
          <p:cNvPr id="7" name="Picture 6">
            <a:extLst>
              <a:ext uri="{FF2B5EF4-FFF2-40B4-BE49-F238E27FC236}">
                <a16:creationId xmlns:a16="http://schemas.microsoft.com/office/drawing/2014/main" id="{12A6D92C-0E56-A4AE-3F64-060DF84FE9EF}"/>
              </a:ext>
            </a:extLst>
          </p:cNvPr>
          <p:cNvPicPr>
            <a:picLocks noChangeAspect="1"/>
          </p:cNvPicPr>
          <p:nvPr/>
        </p:nvPicPr>
        <p:blipFill>
          <a:blip r:embed="rId2"/>
          <a:stretch>
            <a:fillRect/>
          </a:stretch>
        </p:blipFill>
        <p:spPr>
          <a:xfrm>
            <a:off x="392684" y="1328554"/>
            <a:ext cx="10901680" cy="3136766"/>
          </a:xfrm>
          <a:prstGeom prst="rect">
            <a:avLst/>
          </a:prstGeom>
        </p:spPr>
      </p:pic>
      <p:pic>
        <p:nvPicPr>
          <p:cNvPr id="8" name="Picture 7">
            <a:extLst>
              <a:ext uri="{FF2B5EF4-FFF2-40B4-BE49-F238E27FC236}">
                <a16:creationId xmlns:a16="http://schemas.microsoft.com/office/drawing/2014/main" id="{A93AC906-D852-65AC-9764-B0A4931F1AB8}"/>
              </a:ext>
            </a:extLst>
          </p:cNvPr>
          <p:cNvPicPr>
            <a:picLocks noChangeAspect="1"/>
          </p:cNvPicPr>
          <p:nvPr/>
        </p:nvPicPr>
        <p:blipFill>
          <a:blip r:embed="rId3">
            <a:alphaModFix amt="26000"/>
          </a:blip>
          <a:stretch>
            <a:fillRect/>
          </a:stretch>
        </p:blipFill>
        <p:spPr>
          <a:xfrm>
            <a:off x="-66932" y="152400"/>
            <a:ext cx="12258932" cy="6553200"/>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111869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136A-8796-B18E-E8D0-190F8E5D850B}"/>
              </a:ext>
            </a:extLst>
          </p:cNvPr>
          <p:cNvSpPr>
            <a:spLocks noGrp="1"/>
          </p:cNvSpPr>
          <p:nvPr>
            <p:ph type="title"/>
          </p:nvPr>
        </p:nvSpPr>
        <p:spPr/>
        <p:txBody>
          <a:bodyPr/>
          <a:lstStyle/>
          <a:p>
            <a:r>
              <a:rPr lang="en-IN" dirty="0"/>
              <a:t>2. OUTLIERS</a:t>
            </a:r>
          </a:p>
        </p:txBody>
      </p:sp>
      <p:sp>
        <p:nvSpPr>
          <p:cNvPr id="3" name="Content Placeholder 2">
            <a:extLst>
              <a:ext uri="{FF2B5EF4-FFF2-40B4-BE49-F238E27FC236}">
                <a16:creationId xmlns:a16="http://schemas.microsoft.com/office/drawing/2014/main" id="{00C3A23C-D383-55B3-255C-5F835B9D62B1}"/>
              </a:ext>
            </a:extLst>
          </p:cNvPr>
          <p:cNvSpPr>
            <a:spLocks noGrp="1"/>
          </p:cNvSpPr>
          <p:nvPr>
            <p:ph idx="1"/>
          </p:nvPr>
        </p:nvSpPr>
        <p:spPr/>
        <p:txBody>
          <a:bodyPr/>
          <a:lstStyle/>
          <a:p>
            <a:pPr marL="457200" indent="-457200">
              <a:buFont typeface="+mj-lt"/>
              <a:buAutoNum type="arabicPeriod"/>
            </a:pPr>
            <a:r>
              <a:rPr lang="en-IN" dirty="0"/>
              <a:t>We have four outliers which are controlled drugs and substances act, crimes against property, crimes against the person, criminal code traffic, criminal code violations and other federal statute violations.</a:t>
            </a:r>
          </a:p>
          <a:p>
            <a:pPr marL="457200" indent="-457200">
              <a:buFont typeface="+mj-lt"/>
              <a:buAutoNum type="arabicPeriod"/>
            </a:pPr>
            <a:r>
              <a:rPr lang="en-IN" dirty="0"/>
              <a:t>Calculation of outliers,</a:t>
            </a:r>
          </a:p>
          <a:p>
            <a:pPr marL="0" indent="0">
              <a:buNone/>
            </a:pPr>
            <a:r>
              <a:rPr lang="en-IN" dirty="0"/>
              <a:t>                       Finding IQR = quartile(q3)- quartile (q1)</a:t>
            </a:r>
          </a:p>
          <a:p>
            <a:pPr marL="0" indent="0">
              <a:buNone/>
            </a:pPr>
            <a:r>
              <a:rPr lang="en-IN" dirty="0"/>
              <a:t>        </a:t>
            </a:r>
            <a:r>
              <a:rPr lang="en-IN" dirty="0" err="1"/>
              <a:t>Lower_bound</a:t>
            </a:r>
            <a:r>
              <a:rPr lang="en-IN" dirty="0"/>
              <a:t> = q1 – (1.5 *  </a:t>
            </a:r>
            <a:r>
              <a:rPr lang="en-IN" dirty="0" err="1"/>
              <a:t>iqr</a:t>
            </a:r>
            <a:r>
              <a:rPr lang="en-IN" dirty="0"/>
              <a:t>)</a:t>
            </a:r>
          </a:p>
          <a:p>
            <a:pPr marL="0" indent="0">
              <a:buNone/>
            </a:pPr>
            <a:r>
              <a:rPr lang="en-IN" dirty="0"/>
              <a:t>        </a:t>
            </a:r>
            <a:r>
              <a:rPr lang="en-IN" dirty="0" err="1"/>
              <a:t>Upper_bound</a:t>
            </a:r>
            <a:r>
              <a:rPr lang="en-IN" dirty="0"/>
              <a:t> = q3 + (1.5 * </a:t>
            </a:r>
            <a:r>
              <a:rPr lang="en-IN" dirty="0" err="1"/>
              <a:t>iqr</a:t>
            </a:r>
            <a:r>
              <a:rPr lang="en-IN" dirty="0"/>
              <a:t>)</a:t>
            </a:r>
          </a:p>
          <a:p>
            <a:pPr marL="0" indent="0">
              <a:buNone/>
            </a:pPr>
            <a:endParaRPr lang="en-IN" dirty="0"/>
          </a:p>
        </p:txBody>
      </p:sp>
      <p:pic>
        <p:nvPicPr>
          <p:cNvPr id="4" name="Picture 3">
            <a:extLst>
              <a:ext uri="{FF2B5EF4-FFF2-40B4-BE49-F238E27FC236}">
                <a16:creationId xmlns:a16="http://schemas.microsoft.com/office/drawing/2014/main" id="{285E4364-0769-B884-94DE-8EE91D15DD6F}"/>
              </a:ext>
            </a:extLst>
          </p:cNvPr>
          <p:cNvPicPr>
            <a:picLocks noChangeAspect="1"/>
          </p:cNvPicPr>
          <p:nvPr/>
        </p:nvPicPr>
        <p:blipFill>
          <a:blip r:embed="rId2">
            <a:alphaModFix amt="26000"/>
          </a:blip>
          <a:stretch>
            <a:fillRect/>
          </a:stretch>
        </p:blipFill>
        <p:spPr>
          <a:xfrm>
            <a:off x="0" y="-171157"/>
            <a:ext cx="12258932" cy="6815797"/>
          </a:xfrm>
          <a:prstGeom prst="rect">
            <a:avLst/>
          </a:prstGeom>
          <a:ln w="38100" cap="sq">
            <a:solidFill>
              <a:srgbClr val="000000"/>
            </a:solidFill>
            <a:prstDash val="solid"/>
            <a:miter lim="800000"/>
          </a:ln>
          <a:effectLst>
            <a:outerShdw dist="38100" dir="2700000" algn="tl" rotWithShape="0">
              <a:srgbClr val="000000">
                <a:alpha val="0"/>
              </a:srgbClr>
            </a:outerShdw>
            <a:softEdge rad="261079"/>
          </a:effectLst>
        </p:spPr>
      </p:pic>
    </p:spTree>
    <p:extLst>
      <p:ext uri="{BB962C8B-B14F-4D97-AF65-F5344CB8AC3E}">
        <p14:creationId xmlns:p14="http://schemas.microsoft.com/office/powerpoint/2010/main" val="1310178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{B09DB042-648A-D74C-A747-DE2A97C3C4DD}tf10001070</Template>
  <TotalTime>396</TotalTime>
  <Words>1111</Words>
  <Application>Microsoft Office PowerPoint</Application>
  <PresentationFormat>Widescreen</PresentationFormat>
  <Paragraphs>113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Rockwell</vt:lpstr>
      <vt:lpstr>Rockwell Condensed</vt:lpstr>
      <vt:lpstr>Rockwell Extra Bold</vt:lpstr>
      <vt:lpstr>Wingdings</vt:lpstr>
      <vt:lpstr>Wood Type</vt:lpstr>
      <vt:lpstr>Crime Visualization</vt:lpstr>
      <vt:lpstr>DAB103 CRIME DATA ANALYSIS</vt:lpstr>
      <vt:lpstr>Background</vt:lpstr>
      <vt:lpstr>Problem Statement</vt:lpstr>
      <vt:lpstr>Project Proposal</vt:lpstr>
      <vt:lpstr>1. INTRODUCTION OF THE DATASET</vt:lpstr>
      <vt:lpstr>Dataset Description</vt:lpstr>
      <vt:lpstr>PowerPoint Presentation</vt:lpstr>
      <vt:lpstr>2. OUTLIERS</vt:lpstr>
      <vt:lpstr> 3.Data cleaning and data transformation </vt:lpstr>
      <vt:lpstr>PowerPoint Presentation</vt:lpstr>
      <vt:lpstr>PowerPoint Presentation</vt:lpstr>
      <vt:lpstr>PowerPoint Presentation</vt:lpstr>
      <vt:lpstr>2.1 Data transformation </vt:lpstr>
      <vt:lpstr>4. Data Analysis</vt:lpstr>
      <vt:lpstr>Visualization</vt:lpstr>
      <vt:lpstr>Visualization Description</vt:lpstr>
      <vt:lpstr>PowerPoint Presentation</vt:lpstr>
      <vt:lpstr>PowerPoint Presentation</vt:lpstr>
      <vt:lpstr>PowerPoint Presentation</vt:lpstr>
      <vt:lpstr>Visualization Description</vt:lpstr>
      <vt:lpstr>PowerPoint Presentation</vt:lpstr>
      <vt:lpstr>PowerPoint Presentation</vt:lpstr>
      <vt:lpstr>PowerPoint Presentation</vt:lpstr>
      <vt:lpstr>PowerPoint Presentation</vt:lpstr>
      <vt:lpstr> 5. Conclusion </vt:lpstr>
      <vt:lpstr>JIRA</vt:lpstr>
      <vt:lpstr>GITHUB</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VisuAlization</dc:title>
  <dc:creator>Aman Patel</dc:creator>
  <cp:lastModifiedBy>HP</cp:lastModifiedBy>
  <cp:revision>43</cp:revision>
  <dcterms:created xsi:type="dcterms:W3CDTF">2022-11-05T18:53:17Z</dcterms:created>
  <dcterms:modified xsi:type="dcterms:W3CDTF">2022-12-04T09:15:01Z</dcterms:modified>
</cp:coreProperties>
</file>